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88" r:id="rId5"/>
    <p:sldId id="306" r:id="rId6"/>
    <p:sldId id="304" r:id="rId7"/>
    <p:sldId id="308" r:id="rId8"/>
    <p:sldId id="268" r:id="rId9"/>
    <p:sldId id="305" r:id="rId10"/>
    <p:sldId id="307" r:id="rId11"/>
    <p:sldId id="294" r:id="rId12"/>
    <p:sldId id="299" r:id="rId13"/>
    <p:sldId id="302" r:id="rId14"/>
    <p:sldId id="300" r:id="rId15"/>
    <p:sldId id="309" r:id="rId16"/>
    <p:sldId id="303" r:id="rId17"/>
    <p:sldId id="296" r:id="rId18"/>
    <p:sldId id="301" r:id="rId19"/>
  </p:sldIdLst>
  <p:sldSz cx="10693400" cy="7561263"/>
  <p:notesSz cx="6797675" cy="9926638"/>
  <p:defaultTextStyle>
    <a:defPPr>
      <a:defRPr lang="de-DE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B9A"/>
    <a:srgbClr val="B9C84C"/>
    <a:srgbClr val="F2F2F2"/>
    <a:srgbClr val="0000FF"/>
    <a:srgbClr val="DCFF07"/>
    <a:srgbClr val="41D0DF"/>
    <a:srgbClr val="A7D971"/>
    <a:srgbClr val="80BA56"/>
    <a:srgbClr val="AF9D85"/>
    <a:srgbClr val="CD9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3" autoAdjust="0"/>
    <p:restoredTop sz="87917" autoAdjust="0"/>
  </p:normalViewPr>
  <p:slideViewPr>
    <p:cSldViewPr>
      <p:cViewPr>
        <p:scale>
          <a:sx n="90" d="100"/>
          <a:sy n="90" d="100"/>
        </p:scale>
        <p:origin x="-1788" y="-510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4140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://sharepoint/projekte/Merzhausen_badenovaW&#228;rmePlus/Vergleich%20Tarife%20v2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://sharepoint/projekte/Merzhausen_badenovaW&#228;rmePlus/Vergleich%20Tarife%20v2%20ohne%20Kostensteigerungen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[Vergleich Tarife v2.xlsm]P!PivotTable6</c:name>
    <c:fmtId val="40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4.0139181606347378E-2"/>
          <c:y val="0.13000980294868053"/>
          <c:w val="0.9407855446838661"/>
          <c:h val="0.373178721784163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P!$T$13</c:f>
              <c:strCache>
                <c:ptCount val="1"/>
                <c:pt idx="0">
                  <c:v>Investition in €/kWh</c:v>
                </c:pt>
              </c:strCache>
            </c:strRef>
          </c:tx>
          <c:invertIfNegative val="0"/>
          <c:cat>
            <c:multiLvlStrRef>
              <c:f>P!$S$14:$S$39</c:f>
              <c:multiLvlStrCache>
                <c:ptCount val="20"/>
                <c:lvl>
                  <c:pt idx="0">
                    <c:v>ÖL-Solar</c:v>
                  </c:pt>
                  <c:pt idx="1">
                    <c:v>GAS-BW-Solar</c:v>
                  </c:pt>
                  <c:pt idx="2">
                    <c:v>alter Tarif</c:v>
                  </c:pt>
                  <c:pt idx="3">
                    <c:v>NW-Vauban</c:v>
                  </c:pt>
                  <c:pt idx="4">
                    <c:v>ÖL-Solar</c:v>
                  </c:pt>
                  <c:pt idx="5">
                    <c:v>GAS-BW-Solar</c:v>
                  </c:pt>
                  <c:pt idx="6">
                    <c:v>alter Tarif</c:v>
                  </c:pt>
                  <c:pt idx="7">
                    <c:v>NW-Vauban</c:v>
                  </c:pt>
                  <c:pt idx="8">
                    <c:v>ÖL-Solar</c:v>
                  </c:pt>
                  <c:pt idx="9">
                    <c:v>GAS-BW-Solar</c:v>
                  </c:pt>
                  <c:pt idx="10">
                    <c:v>alter Tarif</c:v>
                  </c:pt>
                  <c:pt idx="11">
                    <c:v>NW-Vauban</c:v>
                  </c:pt>
                  <c:pt idx="12">
                    <c:v>ÖL-Solar</c:v>
                  </c:pt>
                  <c:pt idx="13">
                    <c:v>alter Tarif</c:v>
                  </c:pt>
                  <c:pt idx="14">
                    <c:v>GAS-BW-Solar</c:v>
                  </c:pt>
                  <c:pt idx="15">
                    <c:v>NW-Vauban</c:v>
                  </c:pt>
                  <c:pt idx="16">
                    <c:v>ÖL-Solar</c:v>
                  </c:pt>
                  <c:pt idx="17">
                    <c:v>alter Tarif</c:v>
                  </c:pt>
                  <c:pt idx="18">
                    <c:v>GAS-BW-Solar</c:v>
                  </c:pt>
                  <c:pt idx="19">
                    <c:v>NW-Vauban</c:v>
                  </c:pt>
                </c:lvl>
                <c:lvl>
                  <c:pt idx="0">
                    <c:v>10</c:v>
                  </c:pt>
                  <c:pt idx="4">
                    <c:v>30</c:v>
                  </c:pt>
                  <c:pt idx="8">
                    <c:v>60</c:v>
                  </c:pt>
                  <c:pt idx="12">
                    <c:v>100</c:v>
                  </c:pt>
                  <c:pt idx="16">
                    <c:v>150</c:v>
                  </c:pt>
                </c:lvl>
              </c:multiLvlStrCache>
            </c:multiLvlStrRef>
          </c:cat>
          <c:val>
            <c:numRef>
              <c:f>P!$T$14:$T$39</c:f>
              <c:numCache>
                <c:formatCode>General</c:formatCode>
                <c:ptCount val="20"/>
                <c:pt idx="0">
                  <c:v>7.7786421775979109E-2</c:v>
                </c:pt>
                <c:pt idx="1">
                  <c:v>6.5697991364847233E-2</c:v>
                </c:pt>
                <c:pt idx="2">
                  <c:v>1.9647576802405354E-2</c:v>
                </c:pt>
                <c:pt idx="3">
                  <c:v>3.9316629363438126E-2</c:v>
                </c:pt>
                <c:pt idx="4">
                  <c:v>4.1696325186223036E-2</c:v>
                </c:pt>
                <c:pt idx="5">
                  <c:v>3.7141264451593638E-2</c:v>
                </c:pt>
                <c:pt idx="6">
                  <c:v>1.1947830571220593E-2</c:v>
                </c:pt>
                <c:pt idx="7">
                  <c:v>1.8405233738054336E-2</c:v>
                </c:pt>
                <c:pt idx="8">
                  <c:v>3.3374579613342392E-2</c:v>
                </c:pt>
                <c:pt idx="9">
                  <c:v>3.1009451924207891E-2</c:v>
                </c:pt>
                <c:pt idx="10">
                  <c:v>8.6903273905757552E-3</c:v>
                </c:pt>
                <c:pt idx="11">
                  <c:v>1.3021627005976654E-2</c:v>
                </c:pt>
                <c:pt idx="12">
                  <c:v>3.0010842455462209E-2</c:v>
                </c:pt>
                <c:pt idx="13">
                  <c:v>7.1504861603112662E-3</c:v>
                </c:pt>
                <c:pt idx="14">
                  <c:v>2.8434090662705878E-2</c:v>
                </c:pt>
                <c:pt idx="15">
                  <c:v>1.0805877080544148E-2</c:v>
                </c:pt>
                <c:pt idx="16">
                  <c:v>2.8381532269614002E-2</c:v>
                </c:pt>
                <c:pt idx="17">
                  <c:v>6.3805655451790221E-3</c:v>
                </c:pt>
                <c:pt idx="18">
                  <c:v>2.7225247621592692E-2</c:v>
                </c:pt>
                <c:pt idx="19">
                  <c:v>9.666845766654681E-3</c:v>
                </c:pt>
              </c:numCache>
            </c:numRef>
          </c:val>
        </c:ser>
        <c:ser>
          <c:idx val="1"/>
          <c:order val="1"/>
          <c:tx>
            <c:strRef>
              <c:f>P!$U$13</c:f>
              <c:strCache>
                <c:ptCount val="1"/>
                <c:pt idx="0">
                  <c:v>Verbrauchskosten in €/kWH</c:v>
                </c:pt>
              </c:strCache>
            </c:strRef>
          </c:tx>
          <c:invertIfNegative val="0"/>
          <c:cat>
            <c:multiLvlStrRef>
              <c:f>P!$S$14:$S$39</c:f>
              <c:multiLvlStrCache>
                <c:ptCount val="20"/>
                <c:lvl>
                  <c:pt idx="0">
                    <c:v>ÖL-Solar</c:v>
                  </c:pt>
                  <c:pt idx="1">
                    <c:v>GAS-BW-Solar</c:v>
                  </c:pt>
                  <c:pt idx="2">
                    <c:v>alter Tarif</c:v>
                  </c:pt>
                  <c:pt idx="3">
                    <c:v>NW-Vauban</c:v>
                  </c:pt>
                  <c:pt idx="4">
                    <c:v>ÖL-Solar</c:v>
                  </c:pt>
                  <c:pt idx="5">
                    <c:v>GAS-BW-Solar</c:v>
                  </c:pt>
                  <c:pt idx="6">
                    <c:v>alter Tarif</c:v>
                  </c:pt>
                  <c:pt idx="7">
                    <c:v>NW-Vauban</c:v>
                  </c:pt>
                  <c:pt idx="8">
                    <c:v>ÖL-Solar</c:v>
                  </c:pt>
                  <c:pt idx="9">
                    <c:v>GAS-BW-Solar</c:v>
                  </c:pt>
                  <c:pt idx="10">
                    <c:v>alter Tarif</c:v>
                  </c:pt>
                  <c:pt idx="11">
                    <c:v>NW-Vauban</c:v>
                  </c:pt>
                  <c:pt idx="12">
                    <c:v>ÖL-Solar</c:v>
                  </c:pt>
                  <c:pt idx="13">
                    <c:v>alter Tarif</c:v>
                  </c:pt>
                  <c:pt idx="14">
                    <c:v>GAS-BW-Solar</c:v>
                  </c:pt>
                  <c:pt idx="15">
                    <c:v>NW-Vauban</c:v>
                  </c:pt>
                  <c:pt idx="16">
                    <c:v>ÖL-Solar</c:v>
                  </c:pt>
                  <c:pt idx="17">
                    <c:v>alter Tarif</c:v>
                  </c:pt>
                  <c:pt idx="18">
                    <c:v>GAS-BW-Solar</c:v>
                  </c:pt>
                  <c:pt idx="19">
                    <c:v>NW-Vauban</c:v>
                  </c:pt>
                </c:lvl>
                <c:lvl>
                  <c:pt idx="0">
                    <c:v>10</c:v>
                  </c:pt>
                  <c:pt idx="4">
                    <c:v>30</c:v>
                  </c:pt>
                  <c:pt idx="8">
                    <c:v>60</c:v>
                  </c:pt>
                  <c:pt idx="12">
                    <c:v>100</c:v>
                  </c:pt>
                  <c:pt idx="16">
                    <c:v>150</c:v>
                  </c:pt>
                </c:lvl>
              </c:multiLvlStrCache>
            </c:multiLvlStrRef>
          </c:cat>
          <c:val>
            <c:numRef>
              <c:f>P!$U$14:$U$39</c:f>
              <c:numCache>
                <c:formatCode>General</c:formatCode>
                <c:ptCount val="20"/>
                <c:pt idx="0">
                  <c:v>0.17494684960912732</c:v>
                </c:pt>
                <c:pt idx="1">
                  <c:v>0.11684317043870253</c:v>
                </c:pt>
                <c:pt idx="2">
                  <c:v>0.1091163474905632</c:v>
                </c:pt>
                <c:pt idx="3">
                  <c:v>9.97045213165004E-2</c:v>
                </c:pt>
                <c:pt idx="4">
                  <c:v>0.17494684960912735</c:v>
                </c:pt>
                <c:pt idx="5">
                  <c:v>0.11452024458505043</c:v>
                </c:pt>
                <c:pt idx="6">
                  <c:v>0.10911634749056319</c:v>
                </c:pt>
                <c:pt idx="7">
                  <c:v>9.97045213165004E-2</c:v>
                </c:pt>
                <c:pt idx="8">
                  <c:v>0.17494684960912735</c:v>
                </c:pt>
                <c:pt idx="9">
                  <c:v>0.11452024458505043</c:v>
                </c:pt>
                <c:pt idx="10">
                  <c:v>0.10911634749056319</c:v>
                </c:pt>
                <c:pt idx="11">
                  <c:v>9.97045213165004E-2</c:v>
                </c:pt>
                <c:pt idx="12">
                  <c:v>0.17494684960912729</c:v>
                </c:pt>
                <c:pt idx="13">
                  <c:v>0.10911634749056325</c:v>
                </c:pt>
                <c:pt idx="14">
                  <c:v>0.10755146702409402</c:v>
                </c:pt>
                <c:pt idx="15">
                  <c:v>9.9704521316500386E-2</c:v>
                </c:pt>
                <c:pt idx="16">
                  <c:v>0.17494684960912729</c:v>
                </c:pt>
                <c:pt idx="17">
                  <c:v>0.10911634749056322</c:v>
                </c:pt>
                <c:pt idx="18">
                  <c:v>0.107551467024094</c:v>
                </c:pt>
                <c:pt idx="19">
                  <c:v>9.9704521316500372E-2</c:v>
                </c:pt>
              </c:numCache>
            </c:numRef>
          </c:val>
        </c:ser>
        <c:ser>
          <c:idx val="2"/>
          <c:order val="2"/>
          <c:tx>
            <c:strRef>
              <c:f>P!$V$13</c:f>
              <c:strCache>
                <c:ptCount val="1"/>
                <c:pt idx="0">
                  <c:v>Grund- und Leistungspreis, Messkosten in €/kWh</c:v>
                </c:pt>
              </c:strCache>
            </c:strRef>
          </c:tx>
          <c:invertIfNegative val="0"/>
          <c:cat>
            <c:multiLvlStrRef>
              <c:f>P!$S$14:$S$39</c:f>
              <c:multiLvlStrCache>
                <c:ptCount val="20"/>
                <c:lvl>
                  <c:pt idx="0">
                    <c:v>ÖL-Solar</c:v>
                  </c:pt>
                  <c:pt idx="1">
                    <c:v>GAS-BW-Solar</c:v>
                  </c:pt>
                  <c:pt idx="2">
                    <c:v>alter Tarif</c:v>
                  </c:pt>
                  <c:pt idx="3">
                    <c:v>NW-Vauban</c:v>
                  </c:pt>
                  <c:pt idx="4">
                    <c:v>ÖL-Solar</c:v>
                  </c:pt>
                  <c:pt idx="5">
                    <c:v>GAS-BW-Solar</c:v>
                  </c:pt>
                  <c:pt idx="6">
                    <c:v>alter Tarif</c:v>
                  </c:pt>
                  <c:pt idx="7">
                    <c:v>NW-Vauban</c:v>
                  </c:pt>
                  <c:pt idx="8">
                    <c:v>ÖL-Solar</c:v>
                  </c:pt>
                  <c:pt idx="9">
                    <c:v>GAS-BW-Solar</c:v>
                  </c:pt>
                  <c:pt idx="10">
                    <c:v>alter Tarif</c:v>
                  </c:pt>
                  <c:pt idx="11">
                    <c:v>NW-Vauban</c:v>
                  </c:pt>
                  <c:pt idx="12">
                    <c:v>ÖL-Solar</c:v>
                  </c:pt>
                  <c:pt idx="13">
                    <c:v>alter Tarif</c:v>
                  </c:pt>
                  <c:pt idx="14">
                    <c:v>GAS-BW-Solar</c:v>
                  </c:pt>
                  <c:pt idx="15">
                    <c:v>NW-Vauban</c:v>
                  </c:pt>
                  <c:pt idx="16">
                    <c:v>ÖL-Solar</c:v>
                  </c:pt>
                  <c:pt idx="17">
                    <c:v>alter Tarif</c:v>
                  </c:pt>
                  <c:pt idx="18">
                    <c:v>GAS-BW-Solar</c:v>
                  </c:pt>
                  <c:pt idx="19">
                    <c:v>NW-Vauban</c:v>
                  </c:pt>
                </c:lvl>
                <c:lvl>
                  <c:pt idx="0">
                    <c:v>10</c:v>
                  </c:pt>
                  <c:pt idx="4">
                    <c:v>30</c:v>
                  </c:pt>
                  <c:pt idx="8">
                    <c:v>60</c:v>
                  </c:pt>
                  <c:pt idx="12">
                    <c:v>100</c:v>
                  </c:pt>
                  <c:pt idx="16">
                    <c:v>150</c:v>
                  </c:pt>
                </c:lvl>
              </c:multiLvlStrCache>
            </c:multiLvlStrRef>
          </c:cat>
          <c:val>
            <c:numRef>
              <c:f>P!$V$14:$V$39</c:f>
              <c:numCache>
                <c:formatCode>General</c:formatCode>
                <c:ptCount val="20"/>
                <c:pt idx="0">
                  <c:v>3.7551356888146252E-2</c:v>
                </c:pt>
                <c:pt idx="1">
                  <c:v>4.399831592491843E-2</c:v>
                </c:pt>
                <c:pt idx="2">
                  <c:v>5.1014924580117055E-2</c:v>
                </c:pt>
                <c:pt idx="3">
                  <c:v>5.4750554943942251E-2</c:v>
                </c:pt>
                <c:pt idx="4">
                  <c:v>2.0128880494096415E-2</c:v>
                </c:pt>
                <c:pt idx="5">
                  <c:v>2.4922700246457662E-2</c:v>
                </c:pt>
                <c:pt idx="6">
                  <c:v>3.4606799207160699E-2</c:v>
                </c:pt>
                <c:pt idx="7">
                  <c:v>5.4683458675628592E-2</c:v>
                </c:pt>
                <c:pt idx="8">
                  <c:v>1.611156190808978E-2</c:v>
                </c:pt>
                <c:pt idx="9">
                  <c:v>2.136474301135706E-2</c:v>
                </c:pt>
                <c:pt idx="10">
                  <c:v>2.3978689919636299E-2</c:v>
                </c:pt>
                <c:pt idx="11">
                  <c:v>5.159703033320049E-2</c:v>
                </c:pt>
                <c:pt idx="12">
                  <c:v>1.4487719448061834E-2</c:v>
                </c:pt>
                <c:pt idx="13">
                  <c:v>2.3099122254461861E-2</c:v>
                </c:pt>
                <c:pt idx="14">
                  <c:v>2.0489847140940123E-2</c:v>
                </c:pt>
                <c:pt idx="15">
                  <c:v>5.0362458996229237E-2</c:v>
                </c:pt>
                <c:pt idx="16">
                  <c:v>1.3701170756485796E-2</c:v>
                </c:pt>
                <c:pt idx="17">
                  <c:v>2.2659338421874654E-2</c:v>
                </c:pt>
                <c:pt idx="18">
                  <c:v>1.9906278756867585E-2</c:v>
                </c:pt>
                <c:pt idx="19">
                  <c:v>4.9745173327743614E-2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3028352"/>
        <c:axId val="183304576"/>
      </c:barChart>
      <c:catAx>
        <c:axId val="183028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de-DE"/>
          </a:p>
        </c:txPr>
        <c:crossAx val="183304576"/>
        <c:crosses val="autoZero"/>
        <c:auto val="1"/>
        <c:lblAlgn val="ctr"/>
        <c:lblOffset val="100"/>
        <c:noMultiLvlLbl val="0"/>
      </c:catAx>
      <c:valAx>
        <c:axId val="18330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de-DE"/>
          </a:p>
        </c:txPr>
        <c:crossAx val="183028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1366142961190298"/>
          <c:y val="0.69540383194273492"/>
          <c:w val="0.46757479922472561"/>
          <c:h val="0.2589311497955723"/>
        </c:manualLayout>
      </c:layout>
      <c:overlay val="0"/>
      <c:spPr>
        <a:solidFill>
          <a:schemeClr val="bg1">
            <a:lumMod val="95000"/>
          </a:schemeClr>
        </a:solidFill>
      </c:spPr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[Vergleich Tarife v2 ohne Kostensteigerungen.xlsm]P!PivotTable6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5.1231968089325716E-2"/>
          <c:y val="0.18338678928571134"/>
          <c:w val="0.9407855446838661"/>
          <c:h val="0.395006983249855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P!$T$13</c:f>
              <c:strCache>
                <c:ptCount val="1"/>
                <c:pt idx="0">
                  <c:v>Investition in €/kWh</c:v>
                </c:pt>
              </c:strCache>
            </c:strRef>
          </c:tx>
          <c:invertIfNegative val="0"/>
          <c:cat>
            <c:multiLvlStrRef>
              <c:f>P!$S$14:$S$39</c:f>
              <c:multiLvlStrCache>
                <c:ptCount val="20"/>
                <c:lvl>
                  <c:pt idx="0">
                    <c:v>ÖL-Solar</c:v>
                  </c:pt>
                  <c:pt idx="1">
                    <c:v>GAS-BW-Solar</c:v>
                  </c:pt>
                  <c:pt idx="2">
                    <c:v>NW-Vauban</c:v>
                  </c:pt>
                  <c:pt idx="3">
                    <c:v>alter Tarif</c:v>
                  </c:pt>
                  <c:pt idx="4">
                    <c:v>ÖL-Solar</c:v>
                  </c:pt>
                  <c:pt idx="5">
                    <c:v>GAS-BW-Solar</c:v>
                  </c:pt>
                  <c:pt idx="6">
                    <c:v>NW-Vauban</c:v>
                  </c:pt>
                  <c:pt idx="7">
                    <c:v>alter Tarif</c:v>
                  </c:pt>
                  <c:pt idx="8">
                    <c:v>ÖL-Solar</c:v>
                  </c:pt>
                  <c:pt idx="9">
                    <c:v>GAS-BW-Solar</c:v>
                  </c:pt>
                  <c:pt idx="10">
                    <c:v>NW-Vauban</c:v>
                  </c:pt>
                  <c:pt idx="11">
                    <c:v>alter Tarif</c:v>
                  </c:pt>
                  <c:pt idx="12">
                    <c:v>ÖL-Solar</c:v>
                  </c:pt>
                  <c:pt idx="13">
                    <c:v>GAS-BW-Solar</c:v>
                  </c:pt>
                  <c:pt idx="14">
                    <c:v>NW-Vauban</c:v>
                  </c:pt>
                  <c:pt idx="15">
                    <c:v>alter Tarif</c:v>
                  </c:pt>
                  <c:pt idx="16">
                    <c:v>ÖL-Solar</c:v>
                  </c:pt>
                  <c:pt idx="17">
                    <c:v>GAS-BW-Solar</c:v>
                  </c:pt>
                  <c:pt idx="18">
                    <c:v>NW-Vauban</c:v>
                  </c:pt>
                  <c:pt idx="19">
                    <c:v>alter Tarif</c:v>
                  </c:pt>
                </c:lvl>
                <c:lvl>
                  <c:pt idx="0">
                    <c:v>10</c:v>
                  </c:pt>
                  <c:pt idx="4">
                    <c:v>30</c:v>
                  </c:pt>
                  <c:pt idx="8">
                    <c:v>60</c:v>
                  </c:pt>
                  <c:pt idx="12">
                    <c:v>100</c:v>
                  </c:pt>
                  <c:pt idx="16">
                    <c:v>150</c:v>
                  </c:pt>
                </c:lvl>
              </c:multiLvlStrCache>
            </c:multiLvlStrRef>
          </c:cat>
          <c:val>
            <c:numRef>
              <c:f>P!$T$14:$T$39</c:f>
              <c:numCache>
                <c:formatCode>General</c:formatCode>
                <c:ptCount val="20"/>
                <c:pt idx="0">
                  <c:v>7.7786421775979109E-2</c:v>
                </c:pt>
                <c:pt idx="1">
                  <c:v>6.5697991364847233E-2</c:v>
                </c:pt>
                <c:pt idx="2">
                  <c:v>3.9316629363438126E-2</c:v>
                </c:pt>
                <c:pt idx="3">
                  <c:v>1.9647576802405354E-2</c:v>
                </c:pt>
                <c:pt idx="4">
                  <c:v>4.1696325186223036E-2</c:v>
                </c:pt>
                <c:pt idx="5">
                  <c:v>3.7141264451593638E-2</c:v>
                </c:pt>
                <c:pt idx="6">
                  <c:v>1.8405233738054336E-2</c:v>
                </c:pt>
                <c:pt idx="7">
                  <c:v>1.1947830571220593E-2</c:v>
                </c:pt>
                <c:pt idx="8">
                  <c:v>3.3374579613342392E-2</c:v>
                </c:pt>
                <c:pt idx="9">
                  <c:v>3.1009451924207891E-2</c:v>
                </c:pt>
                <c:pt idx="10">
                  <c:v>1.3021627005976654E-2</c:v>
                </c:pt>
                <c:pt idx="11">
                  <c:v>8.6903273905757552E-3</c:v>
                </c:pt>
                <c:pt idx="12">
                  <c:v>3.0010842455462209E-2</c:v>
                </c:pt>
                <c:pt idx="13">
                  <c:v>2.8434090662705878E-2</c:v>
                </c:pt>
                <c:pt idx="14">
                  <c:v>1.0805877080544148E-2</c:v>
                </c:pt>
                <c:pt idx="15">
                  <c:v>7.1504861603112662E-3</c:v>
                </c:pt>
                <c:pt idx="16">
                  <c:v>2.8381532269614002E-2</c:v>
                </c:pt>
                <c:pt idx="17">
                  <c:v>2.7225247621592692E-2</c:v>
                </c:pt>
                <c:pt idx="18">
                  <c:v>9.666845766654681E-3</c:v>
                </c:pt>
                <c:pt idx="19">
                  <c:v>6.3805655451790221E-3</c:v>
                </c:pt>
              </c:numCache>
            </c:numRef>
          </c:val>
        </c:ser>
        <c:ser>
          <c:idx val="1"/>
          <c:order val="1"/>
          <c:tx>
            <c:strRef>
              <c:f>P!$U$13</c:f>
              <c:strCache>
                <c:ptCount val="1"/>
                <c:pt idx="0">
                  <c:v>Verbrauchskosten in €/kWH</c:v>
                </c:pt>
              </c:strCache>
            </c:strRef>
          </c:tx>
          <c:invertIfNegative val="0"/>
          <c:cat>
            <c:multiLvlStrRef>
              <c:f>P!$S$14:$S$39</c:f>
              <c:multiLvlStrCache>
                <c:ptCount val="20"/>
                <c:lvl>
                  <c:pt idx="0">
                    <c:v>ÖL-Solar</c:v>
                  </c:pt>
                  <c:pt idx="1">
                    <c:v>GAS-BW-Solar</c:v>
                  </c:pt>
                  <c:pt idx="2">
                    <c:v>NW-Vauban</c:v>
                  </c:pt>
                  <c:pt idx="3">
                    <c:v>alter Tarif</c:v>
                  </c:pt>
                  <c:pt idx="4">
                    <c:v>ÖL-Solar</c:v>
                  </c:pt>
                  <c:pt idx="5">
                    <c:v>GAS-BW-Solar</c:v>
                  </c:pt>
                  <c:pt idx="6">
                    <c:v>NW-Vauban</c:v>
                  </c:pt>
                  <c:pt idx="7">
                    <c:v>alter Tarif</c:v>
                  </c:pt>
                  <c:pt idx="8">
                    <c:v>ÖL-Solar</c:v>
                  </c:pt>
                  <c:pt idx="9">
                    <c:v>GAS-BW-Solar</c:v>
                  </c:pt>
                  <c:pt idx="10">
                    <c:v>NW-Vauban</c:v>
                  </c:pt>
                  <c:pt idx="11">
                    <c:v>alter Tarif</c:v>
                  </c:pt>
                  <c:pt idx="12">
                    <c:v>ÖL-Solar</c:v>
                  </c:pt>
                  <c:pt idx="13">
                    <c:v>GAS-BW-Solar</c:v>
                  </c:pt>
                  <c:pt idx="14">
                    <c:v>NW-Vauban</c:v>
                  </c:pt>
                  <c:pt idx="15">
                    <c:v>alter Tarif</c:v>
                  </c:pt>
                  <c:pt idx="16">
                    <c:v>ÖL-Solar</c:v>
                  </c:pt>
                  <c:pt idx="17">
                    <c:v>GAS-BW-Solar</c:v>
                  </c:pt>
                  <c:pt idx="18">
                    <c:v>NW-Vauban</c:v>
                  </c:pt>
                  <c:pt idx="19">
                    <c:v>alter Tarif</c:v>
                  </c:pt>
                </c:lvl>
                <c:lvl>
                  <c:pt idx="0">
                    <c:v>10</c:v>
                  </c:pt>
                  <c:pt idx="4">
                    <c:v>30</c:v>
                  </c:pt>
                  <c:pt idx="8">
                    <c:v>60</c:v>
                  </c:pt>
                  <c:pt idx="12">
                    <c:v>100</c:v>
                  </c:pt>
                  <c:pt idx="16">
                    <c:v>150</c:v>
                  </c:pt>
                </c:lvl>
              </c:multiLvlStrCache>
            </c:multiLvlStrRef>
          </c:cat>
          <c:val>
            <c:numRef>
              <c:f>P!$U$14:$U$39</c:f>
              <c:numCache>
                <c:formatCode>General</c:formatCode>
                <c:ptCount val="20"/>
                <c:pt idx="0">
                  <c:v>9.3107966457023003E-2</c:v>
                </c:pt>
                <c:pt idx="1">
                  <c:v>6.2184772222222212E-2</c:v>
                </c:pt>
                <c:pt idx="2">
                  <c:v>8.7872199351242811E-2</c:v>
                </c:pt>
                <c:pt idx="3">
                  <c:v>9.6167087636209972E-2</c:v>
                </c:pt>
                <c:pt idx="4">
                  <c:v>9.3107966457023045E-2</c:v>
                </c:pt>
                <c:pt idx="5">
                  <c:v>6.0948494444444438E-2</c:v>
                </c:pt>
                <c:pt idx="6">
                  <c:v>8.7872199351242811E-2</c:v>
                </c:pt>
                <c:pt idx="7">
                  <c:v>9.6167087636209916E-2</c:v>
                </c:pt>
                <c:pt idx="8">
                  <c:v>9.3107966457023045E-2</c:v>
                </c:pt>
                <c:pt idx="9">
                  <c:v>6.0948494444444438E-2</c:v>
                </c:pt>
                <c:pt idx="10">
                  <c:v>8.7872199351242811E-2</c:v>
                </c:pt>
                <c:pt idx="11">
                  <c:v>9.6167087636209916E-2</c:v>
                </c:pt>
                <c:pt idx="12">
                  <c:v>9.3107966457023017E-2</c:v>
                </c:pt>
                <c:pt idx="13">
                  <c:v>5.7239661111111118E-2</c:v>
                </c:pt>
                <c:pt idx="14">
                  <c:v>8.7872199351242825E-2</c:v>
                </c:pt>
                <c:pt idx="15">
                  <c:v>9.6167087636209916E-2</c:v>
                </c:pt>
                <c:pt idx="16">
                  <c:v>9.3107966457023059E-2</c:v>
                </c:pt>
                <c:pt idx="17">
                  <c:v>5.7239661111111076E-2</c:v>
                </c:pt>
                <c:pt idx="18">
                  <c:v>8.7872199351242797E-2</c:v>
                </c:pt>
                <c:pt idx="19">
                  <c:v>9.6167087636209944E-2</c:v>
                </c:pt>
              </c:numCache>
            </c:numRef>
          </c:val>
        </c:ser>
        <c:ser>
          <c:idx val="2"/>
          <c:order val="2"/>
          <c:tx>
            <c:strRef>
              <c:f>P!$V$13</c:f>
              <c:strCache>
                <c:ptCount val="1"/>
                <c:pt idx="0">
                  <c:v>Grund- und Leistungspreis, Messkosten in €/kWh</c:v>
                </c:pt>
              </c:strCache>
            </c:strRef>
          </c:tx>
          <c:invertIfNegative val="0"/>
          <c:cat>
            <c:multiLvlStrRef>
              <c:f>P!$S$14:$S$39</c:f>
              <c:multiLvlStrCache>
                <c:ptCount val="20"/>
                <c:lvl>
                  <c:pt idx="0">
                    <c:v>ÖL-Solar</c:v>
                  </c:pt>
                  <c:pt idx="1">
                    <c:v>GAS-BW-Solar</c:v>
                  </c:pt>
                  <c:pt idx="2">
                    <c:v>NW-Vauban</c:v>
                  </c:pt>
                  <c:pt idx="3">
                    <c:v>alter Tarif</c:v>
                  </c:pt>
                  <c:pt idx="4">
                    <c:v>ÖL-Solar</c:v>
                  </c:pt>
                  <c:pt idx="5">
                    <c:v>GAS-BW-Solar</c:v>
                  </c:pt>
                  <c:pt idx="6">
                    <c:v>NW-Vauban</c:v>
                  </c:pt>
                  <c:pt idx="7">
                    <c:v>alter Tarif</c:v>
                  </c:pt>
                  <c:pt idx="8">
                    <c:v>ÖL-Solar</c:v>
                  </c:pt>
                  <c:pt idx="9">
                    <c:v>GAS-BW-Solar</c:v>
                  </c:pt>
                  <c:pt idx="10">
                    <c:v>NW-Vauban</c:v>
                  </c:pt>
                  <c:pt idx="11">
                    <c:v>alter Tarif</c:v>
                  </c:pt>
                  <c:pt idx="12">
                    <c:v>ÖL-Solar</c:v>
                  </c:pt>
                  <c:pt idx="13">
                    <c:v>GAS-BW-Solar</c:v>
                  </c:pt>
                  <c:pt idx="14">
                    <c:v>NW-Vauban</c:v>
                  </c:pt>
                  <c:pt idx="15">
                    <c:v>alter Tarif</c:v>
                  </c:pt>
                  <c:pt idx="16">
                    <c:v>ÖL-Solar</c:v>
                  </c:pt>
                  <c:pt idx="17">
                    <c:v>GAS-BW-Solar</c:v>
                  </c:pt>
                  <c:pt idx="18">
                    <c:v>NW-Vauban</c:v>
                  </c:pt>
                  <c:pt idx="19">
                    <c:v>alter Tarif</c:v>
                  </c:pt>
                </c:lvl>
                <c:lvl>
                  <c:pt idx="0">
                    <c:v>10</c:v>
                  </c:pt>
                  <c:pt idx="4">
                    <c:v>30</c:v>
                  </c:pt>
                  <c:pt idx="8">
                    <c:v>60</c:v>
                  </c:pt>
                  <c:pt idx="12">
                    <c:v>100</c:v>
                  </c:pt>
                  <c:pt idx="16">
                    <c:v>150</c:v>
                  </c:pt>
                </c:lvl>
              </c:multiLvlStrCache>
            </c:multiLvlStrRef>
          </c:cat>
          <c:val>
            <c:numRef>
              <c:f>P!$V$14:$V$39</c:f>
              <c:numCache>
                <c:formatCode>General</c:formatCode>
                <c:ptCount val="20"/>
                <c:pt idx="0">
                  <c:v>3.1714285714285709E-2</c:v>
                </c:pt>
                <c:pt idx="1">
                  <c:v>3.7159114285714265E-2</c:v>
                </c:pt>
                <c:pt idx="2">
                  <c:v>5.4750554943942251E-2</c:v>
                </c:pt>
                <c:pt idx="3">
                  <c:v>5.1014924580117055E-2</c:v>
                </c:pt>
                <c:pt idx="4">
                  <c:v>1.6999999999999998E-2</c:v>
                </c:pt>
                <c:pt idx="5">
                  <c:v>2.1048657142857138E-2</c:v>
                </c:pt>
                <c:pt idx="6">
                  <c:v>5.4683458675628592E-2</c:v>
                </c:pt>
                <c:pt idx="7">
                  <c:v>3.4606799207160699E-2</c:v>
                </c:pt>
                <c:pt idx="8">
                  <c:v>1.3607142857142854E-2</c:v>
                </c:pt>
                <c:pt idx="9">
                  <c:v>1.8043757142857136E-2</c:v>
                </c:pt>
                <c:pt idx="10">
                  <c:v>5.159703033320049E-2</c:v>
                </c:pt>
                <c:pt idx="11">
                  <c:v>2.3978689919636299E-2</c:v>
                </c:pt>
                <c:pt idx="12">
                  <c:v>1.2235714285714286E-2</c:v>
                </c:pt>
                <c:pt idx="13">
                  <c:v>1.7304857142857139E-2</c:v>
                </c:pt>
                <c:pt idx="14">
                  <c:v>5.0362458996229237E-2</c:v>
                </c:pt>
                <c:pt idx="15">
                  <c:v>2.3099122254461861E-2</c:v>
                </c:pt>
                <c:pt idx="16">
                  <c:v>1.1571428571428569E-2</c:v>
                </c:pt>
                <c:pt idx="17">
                  <c:v>1.6811999999999997E-2</c:v>
                </c:pt>
                <c:pt idx="18">
                  <c:v>4.9745173327743614E-2</c:v>
                </c:pt>
                <c:pt idx="19">
                  <c:v>2.2659338421874654E-2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3443840"/>
        <c:axId val="183445376"/>
      </c:barChart>
      <c:catAx>
        <c:axId val="183443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de-DE"/>
          </a:p>
        </c:txPr>
        <c:crossAx val="183445376"/>
        <c:crosses val="autoZero"/>
        <c:auto val="1"/>
        <c:lblAlgn val="ctr"/>
        <c:lblOffset val="100"/>
        <c:noMultiLvlLbl val="0"/>
      </c:catAx>
      <c:valAx>
        <c:axId val="183445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de-DE"/>
          </a:p>
        </c:txPr>
        <c:crossAx val="183443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7474342654463433E-2"/>
          <c:y val="0.76936889793200358"/>
          <c:w val="0.46907973513535972"/>
          <c:h val="0.17201538738955344"/>
        </c:manualLayout>
      </c:layout>
      <c:overlay val="0"/>
      <c:spPr>
        <a:solidFill>
          <a:schemeClr val="bg1">
            <a:lumMod val="95000"/>
          </a:schemeClr>
        </a:solidFill>
      </c:spPr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Series val="1"/>
        <c14:dropZonesVisible val="1"/>
      </c14:pivotOptions>
    </c:ext>
  </c:extLst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0.04879</cdr:x>
      <cdr:y>0.29997</cdr:y>
    </cdr:from>
    <cdr:to>
      <cdr:x>0.21606</cdr:x>
      <cdr:y>0.29997</cdr:y>
    </cdr:to>
    <cdr:cxnSp macro="">
      <cdr:nvCxnSpPr>
        <cdr:cNvPr id="4" name="Gerade Verbindung 3"/>
        <cdr:cNvCxnSpPr/>
      </cdr:nvCxnSpPr>
      <cdr:spPr>
        <a:xfrm xmlns:a="http://schemas.openxmlformats.org/drawingml/2006/main" flipH="1">
          <a:off x="504056" y="2016224"/>
          <a:ext cx="1728192" cy="0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A50B9A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332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5" y="3"/>
            <a:ext cx="2945659" cy="496332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r">
              <a:defRPr sz="1300"/>
            </a:lvl1pPr>
          </a:lstStyle>
          <a:p>
            <a:fld id="{5C6FFA6E-5384-4FE1-8854-2EDD849C1A42}" type="datetimeFigureOut">
              <a:rPr lang="de-DE" smtClean="0"/>
              <a:pPr/>
              <a:t>15.04.2013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945659" cy="496332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5" y="9428586"/>
            <a:ext cx="2945659" cy="496332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r">
              <a:defRPr sz="1300"/>
            </a:lvl1pPr>
          </a:lstStyle>
          <a:p>
            <a:fld id="{46221FC3-E4E7-4A52-8F85-14E91737145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81685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332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9" cy="496332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r">
              <a:defRPr sz="1300"/>
            </a:lvl1pPr>
          </a:lstStyle>
          <a:p>
            <a:fld id="{877C0495-79AD-42D6-AB0E-8FEE2CB57F64}" type="datetimeFigureOut">
              <a:rPr lang="de-DE" smtClean="0"/>
              <a:pPr/>
              <a:t>15.04.2013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6" tIns="47773" rIns="95546" bIns="47773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5546" tIns="47773" rIns="95546" bIns="47773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6332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6332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r">
              <a:defRPr sz="1300"/>
            </a:lvl1pPr>
          </a:lstStyle>
          <a:p>
            <a:fld id="{ECEEB8C0-7F14-4C93-B367-1B8324CF9A2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43921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3017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3310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Endura\Endura Powerpoint\Bilder für Powerpoint neu\Endura Messemotiv iStock_000006420500Large für Powerpoin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7291"/>
            <a:ext cx="10704550" cy="5469356"/>
          </a:xfrm>
          <a:prstGeom prst="rect">
            <a:avLst/>
          </a:prstGeom>
          <a:noFill/>
        </p:spPr>
      </p:pic>
      <p:sp>
        <p:nvSpPr>
          <p:cNvPr id="6" name="Rechteck 5"/>
          <p:cNvSpPr/>
          <p:nvPr userDrawn="1"/>
        </p:nvSpPr>
        <p:spPr>
          <a:xfrm>
            <a:off x="0" y="5689263"/>
            <a:ext cx="10693400" cy="1872000"/>
          </a:xfrm>
          <a:prstGeom prst="rect">
            <a:avLst/>
          </a:prstGeom>
          <a:solidFill>
            <a:srgbClr val="AF9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              </a:t>
            </a:r>
            <a:endParaRPr lang="de-DE" dirty="0"/>
          </a:p>
        </p:txBody>
      </p:sp>
      <p:sp>
        <p:nvSpPr>
          <p:cNvPr id="17" name="Rechteck 16"/>
          <p:cNvSpPr/>
          <p:nvPr userDrawn="1"/>
        </p:nvSpPr>
        <p:spPr>
          <a:xfrm>
            <a:off x="0" y="0"/>
            <a:ext cx="10693400" cy="1423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              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88916" y="5918201"/>
            <a:ext cx="6286511" cy="1077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HEADLINE PRÄSENTATION AUCH </a:t>
            </a:r>
          </a:p>
          <a:p>
            <a:pPr lvl="0"/>
            <a:r>
              <a:rPr lang="de-DE" dirty="0" smtClean="0"/>
              <a:t>ZWEIZEILIG MÖGLICH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2848" y="137293"/>
            <a:ext cx="18859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m&amp;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 userDrawn="1"/>
        </p:nvSpPr>
        <p:spPr>
          <a:xfrm>
            <a:off x="0" y="7066779"/>
            <a:ext cx="10693400" cy="494484"/>
          </a:xfrm>
          <a:prstGeom prst="rect">
            <a:avLst/>
          </a:prstGeom>
          <a:solidFill>
            <a:srgbClr val="AF9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BA9A70"/>
              </a:solidFill>
            </a:endParaRP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60354" y="423045"/>
            <a:ext cx="7215187" cy="929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 FÜR PRÄSENTATION HEADLINE AUCH ZWEIZEILIG MÖGLICH</a:t>
            </a:r>
            <a:endParaRPr lang="de-DE" dirty="0"/>
          </a:p>
        </p:txBody>
      </p:sp>
      <p:pic>
        <p:nvPicPr>
          <p:cNvPr id="2051" name="Picture 3" descr="S:\Endura\Endura Powerpoint\Bilder für Powerpoint neu\symbole_vektor für Powerpoint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4220" y="7092000"/>
            <a:ext cx="2143140" cy="437789"/>
          </a:xfrm>
          <a:prstGeom prst="rect">
            <a:avLst/>
          </a:prstGeom>
          <a:noFill/>
        </p:spPr>
      </p:pic>
      <p:pic>
        <p:nvPicPr>
          <p:cNvPr id="7169" name="Picture 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096" y="280169"/>
            <a:ext cx="18859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5561014" y="2136001"/>
            <a:ext cx="4572031" cy="457358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0" name="Diagrammplatzhalter 9"/>
          <p:cNvSpPr>
            <a:spLocks noGrp="1"/>
          </p:cNvSpPr>
          <p:nvPr>
            <p:ph type="chart" sz="quarter" idx="16"/>
          </p:nvPr>
        </p:nvSpPr>
        <p:spPr>
          <a:xfrm>
            <a:off x="560388" y="2137557"/>
            <a:ext cx="4286246" cy="4572806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IMG_2281.JPG"/>
          <p:cNvPicPr>
            <a:picLocks noChangeAspect="1"/>
          </p:cNvPicPr>
          <p:nvPr userDrawn="1"/>
        </p:nvPicPr>
        <p:blipFill>
          <a:blip r:embed="rId2" cstate="screen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675574" cy="6300911"/>
          </a:xfrm>
          <a:prstGeom prst="rect">
            <a:avLst/>
          </a:prstGeom>
        </p:spPr>
      </p:pic>
      <p:sp>
        <p:nvSpPr>
          <p:cNvPr id="17" name="Rechteck 16"/>
          <p:cNvSpPr/>
          <p:nvPr userDrawn="1"/>
        </p:nvSpPr>
        <p:spPr>
          <a:xfrm>
            <a:off x="0" y="1"/>
            <a:ext cx="10693400" cy="142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              </a:t>
            </a:r>
            <a:endParaRPr lang="de-DE" dirty="0"/>
          </a:p>
        </p:txBody>
      </p:sp>
      <p:pic>
        <p:nvPicPr>
          <p:cNvPr id="10" name="Grafik 9" descr="Schleife_vektor für Powerpoint transparent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48" y="1908423"/>
            <a:ext cx="10693400" cy="4767732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0" y="5689263"/>
            <a:ext cx="10693400" cy="1872000"/>
          </a:xfrm>
          <a:prstGeom prst="rect">
            <a:avLst/>
          </a:prstGeom>
          <a:solidFill>
            <a:srgbClr val="5EB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              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88916" y="5918201"/>
            <a:ext cx="9715568" cy="12200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00"/>
              </a:lnSpc>
              <a:buNone/>
              <a:defRPr sz="300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HEADLINE PRÄSENTATION AUCH </a:t>
            </a:r>
          </a:p>
          <a:p>
            <a:pPr lvl="0"/>
            <a:r>
              <a:rPr lang="de-DE" dirty="0" smtClean="0"/>
              <a:t>ZWEIZEILIG MÖGLICH UND SOGAR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848" y="137293"/>
            <a:ext cx="18859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IMG_229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40271"/>
            <a:ext cx="10693400" cy="6264696"/>
          </a:xfrm>
          <a:prstGeom prst="rect">
            <a:avLst/>
          </a:prstGeom>
        </p:spPr>
      </p:pic>
      <p:sp>
        <p:nvSpPr>
          <p:cNvPr id="17" name="Rechteck 16"/>
          <p:cNvSpPr/>
          <p:nvPr userDrawn="1"/>
        </p:nvSpPr>
        <p:spPr>
          <a:xfrm>
            <a:off x="0" y="0"/>
            <a:ext cx="10693400" cy="142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              </a:t>
            </a:r>
            <a:endParaRPr lang="de-DE" dirty="0"/>
          </a:p>
        </p:txBody>
      </p:sp>
      <p:pic>
        <p:nvPicPr>
          <p:cNvPr id="3076" name="Picture 4" descr="S:\Endura\Endura Powerpoint\Bilder für Powerpoint neu\Schleife_vektor für Powerpoint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31689">
            <a:off x="-897139" y="1830475"/>
            <a:ext cx="11072890" cy="4936931"/>
          </a:xfrm>
          <a:prstGeom prst="rect">
            <a:avLst/>
          </a:prstGeom>
          <a:noFill/>
        </p:spPr>
      </p:pic>
      <p:sp>
        <p:nvSpPr>
          <p:cNvPr id="12" name="Rechteck 11"/>
          <p:cNvSpPr/>
          <p:nvPr userDrawn="1"/>
        </p:nvSpPr>
        <p:spPr>
          <a:xfrm>
            <a:off x="0" y="5689263"/>
            <a:ext cx="10693400" cy="1872000"/>
          </a:xfrm>
          <a:prstGeom prst="rect">
            <a:avLst/>
          </a:prstGeom>
          <a:solidFill>
            <a:srgbClr val="559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              </a:t>
            </a:r>
            <a:endParaRPr lang="de-DE" dirty="0"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88916" y="5918201"/>
            <a:ext cx="9715568" cy="12200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00"/>
              </a:lnSpc>
              <a:buNone/>
              <a:defRPr sz="300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HEADLINE PRÄSENTATION AUCH </a:t>
            </a:r>
          </a:p>
          <a:p>
            <a:pPr lvl="0"/>
            <a:r>
              <a:rPr lang="de-DE" dirty="0" smtClean="0"/>
              <a:t>ZWEIZEILIG MÖGLICH UND SOGAR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1410" y="208731"/>
            <a:ext cx="18859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RathausMerzhause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9897" y="684287"/>
            <a:ext cx="10723297" cy="5832648"/>
          </a:xfrm>
          <a:prstGeom prst="rect">
            <a:avLst/>
          </a:prstGeom>
        </p:spPr>
      </p:pic>
      <p:sp>
        <p:nvSpPr>
          <p:cNvPr id="17" name="Rechteck 16"/>
          <p:cNvSpPr/>
          <p:nvPr userDrawn="1"/>
        </p:nvSpPr>
        <p:spPr>
          <a:xfrm>
            <a:off x="0" y="-1"/>
            <a:ext cx="10693400" cy="142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              </a:t>
            </a:r>
            <a:endParaRPr lang="de-DE" dirty="0"/>
          </a:p>
        </p:txBody>
      </p:sp>
      <p:pic>
        <p:nvPicPr>
          <p:cNvPr id="3076" name="Picture 4" descr="S:\Endura\Endura Powerpoint\Bilder für Powerpoint neu\Schleife_vektor für Powerpoint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1882" y="1780367"/>
            <a:ext cx="11215826" cy="5000660"/>
          </a:xfrm>
          <a:prstGeom prst="rect">
            <a:avLst/>
          </a:prstGeom>
          <a:noFill/>
        </p:spPr>
      </p:pic>
      <p:sp>
        <p:nvSpPr>
          <p:cNvPr id="12" name="Rechteck 11"/>
          <p:cNvSpPr/>
          <p:nvPr userDrawn="1"/>
        </p:nvSpPr>
        <p:spPr>
          <a:xfrm>
            <a:off x="0" y="5689263"/>
            <a:ext cx="10693400" cy="1872000"/>
          </a:xfrm>
          <a:prstGeom prst="rect">
            <a:avLst/>
          </a:prstGeom>
          <a:solidFill>
            <a:srgbClr val="407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              </a:t>
            </a:r>
            <a:endParaRPr lang="de-DE" dirty="0"/>
          </a:p>
        </p:txBody>
      </p:sp>
      <p:sp>
        <p:nvSpPr>
          <p:cNvPr id="10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88916" y="5918201"/>
            <a:ext cx="9715568" cy="12200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00"/>
              </a:lnSpc>
              <a:buNone/>
              <a:defRPr sz="300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HEADLINE PRÄSENTATION AUCH </a:t>
            </a:r>
          </a:p>
          <a:p>
            <a:pPr lvl="0"/>
            <a:r>
              <a:rPr lang="de-DE" dirty="0" smtClean="0"/>
              <a:t>ZWEIZEILIG MÖGLICH UND SOGAR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848" y="180164"/>
            <a:ext cx="18859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Merzhausen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04056"/>
            <a:ext cx="10705408" cy="6444927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0693400" cy="142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              </a:t>
            </a:r>
            <a:endParaRPr lang="de-DE" dirty="0"/>
          </a:p>
        </p:txBody>
      </p:sp>
      <p:pic>
        <p:nvPicPr>
          <p:cNvPr id="3076" name="Picture 4" descr="S:\Endura\Endura Powerpoint\Bilder für Powerpoint neu\Schleife_vektor für Powerpoint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702348">
            <a:off x="733220" y="1364525"/>
            <a:ext cx="11856730" cy="5286412"/>
          </a:xfrm>
          <a:prstGeom prst="rect">
            <a:avLst/>
          </a:prstGeom>
          <a:noFill/>
        </p:spPr>
      </p:pic>
      <p:sp>
        <p:nvSpPr>
          <p:cNvPr id="12" name="Rechteck 11"/>
          <p:cNvSpPr/>
          <p:nvPr userDrawn="1"/>
        </p:nvSpPr>
        <p:spPr>
          <a:xfrm>
            <a:off x="0" y="5689263"/>
            <a:ext cx="10693400" cy="1872000"/>
          </a:xfrm>
          <a:prstGeom prst="rect">
            <a:avLst/>
          </a:prstGeom>
          <a:solidFill>
            <a:srgbClr val="B9C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              </a:t>
            </a:r>
            <a:endParaRPr lang="de-DE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88916" y="5918201"/>
            <a:ext cx="9715568" cy="12200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00"/>
              </a:lnSpc>
              <a:buNone/>
              <a:defRPr sz="300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HEADLINE PRÄSENTATION AUCH </a:t>
            </a:r>
          </a:p>
          <a:p>
            <a:pPr lvl="0"/>
            <a:r>
              <a:rPr lang="de-DE" dirty="0" smtClean="0"/>
              <a:t>ZWEIZEILIG MÖGLICH UND SOGAR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4286" y="180164"/>
            <a:ext cx="18859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IMG_2298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84287"/>
            <a:ext cx="10693400" cy="6762100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0" y="0"/>
            <a:ext cx="10693400" cy="142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              </a:t>
            </a:r>
            <a:endParaRPr lang="de-DE" dirty="0"/>
          </a:p>
        </p:txBody>
      </p:sp>
      <p:pic>
        <p:nvPicPr>
          <p:cNvPr id="3076" name="Picture 4" descr="S:\Endura\Endura Powerpoint\Bilder für Powerpoint neu\Schleife_vektor für Powerpoint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08" y="1836415"/>
            <a:ext cx="11501518" cy="5128038"/>
          </a:xfrm>
          <a:prstGeom prst="rect">
            <a:avLst/>
          </a:prstGeom>
          <a:noFill/>
        </p:spPr>
      </p:pic>
      <p:sp>
        <p:nvSpPr>
          <p:cNvPr id="12" name="Rechteck 11"/>
          <p:cNvSpPr/>
          <p:nvPr userDrawn="1"/>
        </p:nvSpPr>
        <p:spPr>
          <a:xfrm>
            <a:off x="0" y="5689263"/>
            <a:ext cx="10693400" cy="1872000"/>
          </a:xfrm>
          <a:prstGeom prst="rect">
            <a:avLst/>
          </a:prstGeom>
          <a:solidFill>
            <a:srgbClr val="80B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              </a:t>
            </a:r>
            <a:endParaRPr lang="de-DE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88916" y="5918201"/>
            <a:ext cx="9715568" cy="12200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00"/>
              </a:lnSpc>
              <a:buNone/>
              <a:defRPr sz="300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HEADLINE PRÄSENTATION AUCH </a:t>
            </a:r>
          </a:p>
          <a:p>
            <a:pPr lvl="0"/>
            <a:r>
              <a:rPr lang="de-DE" dirty="0" smtClean="0"/>
              <a:t>ZWEIZEILIG MÖGLICH UND SOGAR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4286" y="180164"/>
            <a:ext cx="18859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RathausMerzhause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9897" y="828303"/>
            <a:ext cx="10723297" cy="5832648"/>
          </a:xfrm>
          <a:prstGeom prst="rect">
            <a:avLst/>
          </a:prstGeom>
        </p:spPr>
      </p:pic>
      <p:pic>
        <p:nvPicPr>
          <p:cNvPr id="15" name="Picture 4" descr="S:\Endura\Endura Powerpoint\Bilder für Powerpoint neu\Schleife_vektor für Powerpoint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68406" y="1857021"/>
            <a:ext cx="12793868" cy="5704242"/>
          </a:xfrm>
          <a:prstGeom prst="rect">
            <a:avLst/>
          </a:prstGeom>
          <a:noFill/>
        </p:spPr>
      </p:pic>
      <p:sp>
        <p:nvSpPr>
          <p:cNvPr id="11" name="Rechteck 10"/>
          <p:cNvSpPr/>
          <p:nvPr userDrawn="1"/>
        </p:nvSpPr>
        <p:spPr>
          <a:xfrm>
            <a:off x="0" y="5682343"/>
            <a:ext cx="10693400" cy="1878920"/>
          </a:xfrm>
          <a:prstGeom prst="rect">
            <a:avLst/>
          </a:prstGeom>
          <a:solidFill>
            <a:srgbClr val="CD9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              </a:t>
            </a:r>
            <a:endParaRPr lang="de-DE" dirty="0"/>
          </a:p>
        </p:txBody>
      </p:sp>
      <p:sp>
        <p:nvSpPr>
          <p:cNvPr id="21" name="Textplatzhalt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88916" y="5918201"/>
            <a:ext cx="9715568" cy="12200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00"/>
              </a:lnSpc>
              <a:buNone/>
              <a:defRPr sz="300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HEADLINE PRÄSENTATION AUCH </a:t>
            </a:r>
          </a:p>
          <a:p>
            <a:pPr lvl="0"/>
            <a:r>
              <a:rPr lang="de-DE" dirty="0" smtClean="0"/>
              <a:t>ZWEIZEILIG MÖGLICH UND SOGAR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0"/>
            <a:ext cx="10693400" cy="142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              </a:t>
            </a:r>
            <a:endParaRPr lang="de-DE" dirty="0"/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4001" y="208731"/>
            <a:ext cx="1823731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hteck 8"/>
          <p:cNvSpPr/>
          <p:nvPr userDrawn="1"/>
        </p:nvSpPr>
        <p:spPr>
          <a:xfrm>
            <a:off x="0" y="0"/>
            <a:ext cx="10693400" cy="142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              </a:t>
            </a:r>
            <a:endParaRPr lang="de-DE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88916" y="5918201"/>
            <a:ext cx="9715568" cy="12200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00"/>
              </a:lnSpc>
              <a:buNone/>
              <a:defRPr sz="300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HEADLINE PRÄSENTATION AUCH </a:t>
            </a:r>
          </a:p>
          <a:p>
            <a:pPr lvl="0"/>
            <a:r>
              <a:rPr lang="de-DE" dirty="0" smtClean="0"/>
              <a:t>ZWEIZEILIG MÖGLICH UND SOGAR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4286" y="180164"/>
            <a:ext cx="18859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076" name="Picture 4" descr="S:\Endura\Endura Powerpoint\Bilder für Powerpoint neu\Schleife_vektor für Powerpoint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68406" y="1857021"/>
            <a:ext cx="12793868" cy="5704242"/>
          </a:xfrm>
          <a:prstGeom prst="rect">
            <a:avLst/>
          </a:prstGeom>
          <a:noFill/>
        </p:spPr>
      </p:pic>
      <p:sp>
        <p:nvSpPr>
          <p:cNvPr id="11" name="Rechteck 10"/>
          <p:cNvSpPr/>
          <p:nvPr userDrawn="1"/>
        </p:nvSpPr>
        <p:spPr>
          <a:xfrm>
            <a:off x="0" y="4780763"/>
            <a:ext cx="10693400" cy="2780500"/>
          </a:xfrm>
          <a:prstGeom prst="rect">
            <a:avLst/>
          </a:prstGeom>
          <a:solidFill>
            <a:srgbClr val="AF9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              </a:t>
            </a:r>
            <a:endParaRPr lang="de-DE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4001" y="319857"/>
            <a:ext cx="1823731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31792" y="5137953"/>
            <a:ext cx="6286511" cy="1643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KONTAKTIEREN SIE UNS</a:t>
            </a:r>
          </a:p>
        </p:txBody>
      </p:sp>
      <p:sp>
        <p:nvSpPr>
          <p:cNvPr id="13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989906" y="5209391"/>
            <a:ext cx="2357454" cy="1643062"/>
          </a:xfrm>
          <a:prstGeom prst="rect">
            <a:avLst/>
          </a:prstGeom>
        </p:spPr>
        <p:txBody>
          <a:bodyPr/>
          <a:lstStyle>
            <a:lvl1pPr marL="0" marR="0" indent="0" algn="l" defTabSz="9956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de-DE" dirty="0" err="1" smtClean="0"/>
              <a:t>endura</a:t>
            </a:r>
            <a:r>
              <a:rPr lang="de-DE" dirty="0" smtClean="0"/>
              <a:t> kommunal GmbH</a:t>
            </a:r>
          </a:p>
          <a:p>
            <a:pPr lvl="0"/>
            <a:r>
              <a:rPr lang="de-DE" dirty="0" smtClean="0"/>
              <a:t>Solar Info Center</a:t>
            </a:r>
          </a:p>
          <a:p>
            <a:pPr lvl="0"/>
            <a:r>
              <a:rPr lang="de-DE" dirty="0" smtClean="0"/>
              <a:t>Emmy-</a:t>
            </a:r>
            <a:r>
              <a:rPr lang="de-DE" dirty="0" err="1" smtClean="0"/>
              <a:t>Noether</a:t>
            </a:r>
            <a:r>
              <a:rPr lang="de-DE" dirty="0" smtClean="0"/>
              <a:t>-Str. 2</a:t>
            </a:r>
          </a:p>
          <a:p>
            <a:pPr lvl="0"/>
            <a:r>
              <a:rPr lang="de-DE" dirty="0" smtClean="0"/>
              <a:t>79110 Freiburg, Germany</a:t>
            </a:r>
          </a:p>
          <a:p>
            <a:pPr lvl="0"/>
            <a:r>
              <a:rPr lang="de-DE" dirty="0" smtClean="0"/>
              <a:t>Tel. +49 761 386 90 980</a:t>
            </a:r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Fax +49 761 386 90 989</a:t>
            </a:r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info@endura-kommunal.de</a:t>
            </a:r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www.endura-kommunal.de</a:t>
            </a:r>
          </a:p>
          <a:p>
            <a:pPr lvl="0"/>
            <a:endParaRPr lang="de-DE" dirty="0" smtClean="0"/>
          </a:p>
        </p:txBody>
      </p:sp>
      <p:sp>
        <p:nvSpPr>
          <p:cNvPr id="10" name="Rechteck 9"/>
          <p:cNvSpPr/>
          <p:nvPr userDrawn="1"/>
        </p:nvSpPr>
        <p:spPr>
          <a:xfrm>
            <a:off x="0" y="0"/>
            <a:ext cx="10693400" cy="142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              </a:t>
            </a:r>
            <a:endParaRPr lang="de-DE" dirty="0"/>
          </a:p>
        </p:txBody>
      </p:sp>
      <p:pic>
        <p:nvPicPr>
          <p:cNvPr id="12" name="Picture 1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4286" y="180164"/>
            <a:ext cx="18859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  <a:prstGeom prst="rect">
            <a:avLst/>
          </a:prstGeom>
        </p:spPr>
        <p:txBody>
          <a:bodyPr lIns="104306" tIns="52153" rIns="104306" bIns="52153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  <a:prstGeom prst="rect">
            <a:avLst/>
          </a:prstGeom>
        </p:spPr>
        <p:txBody>
          <a:bodyPr lIns="104306" tIns="52153" rIns="104306" bIns="5215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58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 userDrawn="1"/>
        </p:nvSpPr>
        <p:spPr>
          <a:xfrm>
            <a:off x="0" y="7066779"/>
            <a:ext cx="10693400" cy="494484"/>
          </a:xfrm>
          <a:prstGeom prst="rect">
            <a:avLst/>
          </a:prstGeom>
          <a:solidFill>
            <a:srgbClr val="AF9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BA9A70"/>
              </a:solidFill>
            </a:endParaRP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2"/>
          </p:nvPr>
        </p:nvSpPr>
        <p:spPr>
          <a:xfrm>
            <a:off x="1631982" y="1707373"/>
            <a:ext cx="8572502" cy="4502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Clr>
                <a:srgbClr val="A6CB55"/>
              </a:buClr>
              <a:buSzPct val="10000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  <a:lvl2pPr marL="182563" indent="-182563">
              <a:lnSpc>
                <a:spcPct val="114000"/>
              </a:lnSpc>
              <a:buClr>
                <a:srgbClr val="ACD24E"/>
              </a:buClr>
              <a:buFont typeface="Arial" pitchFamily="34" charset="0"/>
              <a:buChar char="•"/>
              <a:tabLst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2pPr>
            <a:lvl3pPr marL="357188" indent="-174625">
              <a:lnSpc>
                <a:spcPct val="114000"/>
              </a:lnSpc>
              <a:buSzPct val="80000"/>
              <a:buFont typeface="Arial" pitchFamily="34" charset="0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3pPr>
            <a:lvl4pPr>
              <a:buNone/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Erste Ebene</a:t>
            </a:r>
          </a:p>
          <a:p>
            <a:pPr lvl="2"/>
            <a:r>
              <a:rPr lang="de-DE" dirty="0" smtClean="0"/>
              <a:t>Zweite Ebene</a:t>
            </a:r>
          </a:p>
          <a:p>
            <a:pPr lvl="3"/>
            <a:endParaRPr lang="de-DE" dirty="0" smtClean="0"/>
          </a:p>
          <a:p>
            <a:pPr lvl="3"/>
            <a:endParaRPr lang="de-DE" dirty="0" smtClean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423045"/>
            <a:ext cx="7215187" cy="929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 für 1. Headline </a:t>
            </a:r>
          </a:p>
          <a:p>
            <a:pPr lvl="0"/>
            <a:r>
              <a:rPr lang="de-DE" dirty="0" smtClean="0"/>
              <a:t>Text für 2. Headline</a:t>
            </a:r>
            <a:endParaRPr lang="de-DE" dirty="0"/>
          </a:p>
        </p:txBody>
      </p:sp>
      <p:pic>
        <p:nvPicPr>
          <p:cNvPr id="2051" name="Picture 3" descr="S:\Endura\Endura Powerpoint\Bilder für Powerpoint neu\symbole_vektor für Powerpoint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4220" y="7092000"/>
            <a:ext cx="2143140" cy="437789"/>
          </a:xfrm>
          <a:prstGeom prst="rect">
            <a:avLst/>
          </a:prstGeom>
          <a:noFill/>
        </p:spPr>
      </p:pic>
      <p:pic>
        <p:nvPicPr>
          <p:cNvPr id="7169" name="Picture 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096" y="280169"/>
            <a:ext cx="18859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 userDrawn="1"/>
        </p:nvSpPr>
        <p:spPr>
          <a:xfrm>
            <a:off x="0" y="7066779"/>
            <a:ext cx="10693400" cy="494484"/>
          </a:xfrm>
          <a:prstGeom prst="rect">
            <a:avLst/>
          </a:prstGeom>
          <a:solidFill>
            <a:srgbClr val="AF9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BA9A70"/>
              </a:solidFill>
            </a:endParaRP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423045"/>
            <a:ext cx="7215187" cy="929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 FÜR PRÄSENTATION HEADLINE AUCH ZWEIZEILIG MÖGLICH</a:t>
            </a:r>
            <a:endParaRPr lang="de-DE" dirty="0"/>
          </a:p>
        </p:txBody>
      </p:sp>
      <p:pic>
        <p:nvPicPr>
          <p:cNvPr id="2051" name="Picture 3" descr="S:\Endura\Endura Powerpoint\Bilder für Powerpoint neu\symbole_vektor für Powerpoint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4220" y="7092000"/>
            <a:ext cx="2143140" cy="437789"/>
          </a:xfrm>
          <a:prstGeom prst="rect">
            <a:avLst/>
          </a:prstGeom>
          <a:noFill/>
        </p:spPr>
      </p:pic>
      <p:pic>
        <p:nvPicPr>
          <p:cNvPr id="7169" name="Picture 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096" y="280169"/>
            <a:ext cx="18859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>
          <a:xfrm>
            <a:off x="560388" y="1851805"/>
            <a:ext cx="9572658" cy="5143536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Diaga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 userDrawn="1"/>
        </p:nvSpPr>
        <p:spPr>
          <a:xfrm>
            <a:off x="0" y="7066779"/>
            <a:ext cx="10693400" cy="494484"/>
          </a:xfrm>
          <a:prstGeom prst="rect">
            <a:avLst/>
          </a:prstGeom>
          <a:solidFill>
            <a:srgbClr val="AF9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BA9A70"/>
              </a:solidFill>
            </a:endParaRP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423045"/>
            <a:ext cx="7215187" cy="929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 FÜR PRÄSENTATION HEADLINE AUCH ZWEIZEILIG MÖGLICH</a:t>
            </a:r>
            <a:endParaRPr lang="de-DE" dirty="0"/>
          </a:p>
        </p:txBody>
      </p:sp>
      <p:pic>
        <p:nvPicPr>
          <p:cNvPr id="2051" name="Picture 3" descr="S:\Endura\Endura Powerpoint\Bilder für Powerpoint neu\symbole_vektor für Powerpoint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4220" y="7092000"/>
            <a:ext cx="2143140" cy="437789"/>
          </a:xfrm>
          <a:prstGeom prst="rect">
            <a:avLst/>
          </a:prstGeom>
          <a:noFill/>
        </p:spPr>
      </p:pic>
      <p:pic>
        <p:nvPicPr>
          <p:cNvPr id="7169" name="Picture 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096" y="280169"/>
            <a:ext cx="18859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iagrammplatzhalter 8"/>
          <p:cNvSpPr>
            <a:spLocks noGrp="1"/>
          </p:cNvSpPr>
          <p:nvPr>
            <p:ph type="chart" sz="quarter" idx="14"/>
          </p:nvPr>
        </p:nvSpPr>
        <p:spPr>
          <a:xfrm>
            <a:off x="560388" y="1993900"/>
            <a:ext cx="9501187" cy="493077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 userDrawn="1"/>
        </p:nvSpPr>
        <p:spPr>
          <a:xfrm>
            <a:off x="0" y="7066779"/>
            <a:ext cx="10693400" cy="494484"/>
          </a:xfrm>
          <a:prstGeom prst="rect">
            <a:avLst/>
          </a:prstGeom>
          <a:solidFill>
            <a:srgbClr val="AF9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BA9A70"/>
              </a:solidFill>
            </a:endParaRP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423045"/>
            <a:ext cx="7215187" cy="929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 FÜR PRÄSENTATION HEADLINE AUCH ZWEIZEILIG MÖGLICH</a:t>
            </a:r>
            <a:endParaRPr lang="de-DE" dirty="0"/>
          </a:p>
        </p:txBody>
      </p:sp>
      <p:pic>
        <p:nvPicPr>
          <p:cNvPr id="2051" name="Picture 3" descr="S:\Endura\Endura Powerpoint\Bilder für Powerpoint neu\symbole_vektor für Powerpoint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4220" y="7092000"/>
            <a:ext cx="2143140" cy="437789"/>
          </a:xfrm>
          <a:prstGeom prst="rect">
            <a:avLst/>
          </a:prstGeom>
          <a:noFill/>
        </p:spPr>
      </p:pic>
      <p:pic>
        <p:nvPicPr>
          <p:cNvPr id="7169" name="Picture 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096" y="280169"/>
            <a:ext cx="18859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martArt-Platzhalter 8"/>
          <p:cNvSpPr>
            <a:spLocks noGrp="1"/>
          </p:cNvSpPr>
          <p:nvPr>
            <p:ph type="dgm" sz="quarter" idx="14"/>
          </p:nvPr>
        </p:nvSpPr>
        <p:spPr>
          <a:xfrm>
            <a:off x="560388" y="1779588"/>
            <a:ext cx="9572625" cy="514508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 userDrawn="1"/>
        </p:nvSpPr>
        <p:spPr>
          <a:xfrm>
            <a:off x="0" y="7066779"/>
            <a:ext cx="10693400" cy="494484"/>
          </a:xfrm>
          <a:prstGeom prst="rect">
            <a:avLst/>
          </a:prstGeom>
          <a:solidFill>
            <a:srgbClr val="AF9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BA9A70"/>
              </a:solidFill>
            </a:endParaRP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423045"/>
            <a:ext cx="7215187" cy="929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 FÜR PRÄSENTATION HEADLINE AUCH ZWEIZEILIG MÖGLICH</a:t>
            </a:r>
            <a:endParaRPr lang="de-DE" dirty="0"/>
          </a:p>
        </p:txBody>
      </p:sp>
      <p:pic>
        <p:nvPicPr>
          <p:cNvPr id="2051" name="Picture 3" descr="S:\Endura\Endura Powerpoint\Bilder für Powerpoint neu\symbole_vektor für Powerpoint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4220" y="7092000"/>
            <a:ext cx="2143140" cy="437789"/>
          </a:xfrm>
          <a:prstGeom prst="rect">
            <a:avLst/>
          </a:prstGeom>
          <a:noFill/>
        </p:spPr>
      </p:pic>
      <p:pic>
        <p:nvPicPr>
          <p:cNvPr id="7169" name="Picture 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096" y="280169"/>
            <a:ext cx="18859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>
          <a:xfrm>
            <a:off x="560388" y="2136775"/>
            <a:ext cx="4286283" cy="457358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2" name="Textplatzhalter 17"/>
          <p:cNvSpPr>
            <a:spLocks noGrp="1"/>
          </p:cNvSpPr>
          <p:nvPr>
            <p:ph type="body" sz="quarter" idx="12"/>
          </p:nvPr>
        </p:nvSpPr>
        <p:spPr>
          <a:xfrm>
            <a:off x="5632452" y="2136775"/>
            <a:ext cx="4500594" cy="4572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Clr>
                <a:srgbClr val="A6CB55"/>
              </a:buClr>
              <a:buSzPct val="10000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  <a:lvl2pPr marL="182563" indent="-182563">
              <a:lnSpc>
                <a:spcPct val="114000"/>
              </a:lnSpc>
              <a:buClr>
                <a:srgbClr val="ACD24E"/>
              </a:buClr>
              <a:buFont typeface="Arial" pitchFamily="34" charset="0"/>
              <a:buChar char="•"/>
              <a:tabLst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2pPr>
            <a:lvl3pPr marL="357188" indent="-174625">
              <a:lnSpc>
                <a:spcPct val="114000"/>
              </a:lnSpc>
              <a:buSzPct val="80000"/>
              <a:buFont typeface="Arial" pitchFamily="34" charset="0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3pPr>
            <a:lvl4pPr>
              <a:buNone/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Erste Ebene</a:t>
            </a:r>
          </a:p>
          <a:p>
            <a:pPr lvl="2"/>
            <a:r>
              <a:rPr lang="de-DE" dirty="0" smtClean="0"/>
              <a:t>Zweite Ebene</a:t>
            </a:r>
          </a:p>
          <a:p>
            <a:pPr lvl="3"/>
            <a:endParaRPr lang="de-DE" dirty="0" smtClean="0"/>
          </a:p>
          <a:p>
            <a:pPr lvl="3"/>
            <a:endParaRPr lang="de-DE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 userDrawn="1"/>
        </p:nvSpPr>
        <p:spPr>
          <a:xfrm>
            <a:off x="0" y="7066779"/>
            <a:ext cx="10693400" cy="494484"/>
          </a:xfrm>
          <a:prstGeom prst="rect">
            <a:avLst/>
          </a:prstGeom>
          <a:solidFill>
            <a:srgbClr val="AF9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BA9A70"/>
              </a:solidFill>
            </a:endParaRP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423045"/>
            <a:ext cx="7215187" cy="929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 FÜR PRÄSENTATION HEADLINE AUCH ZWEIZEILIG MÖGLICH</a:t>
            </a:r>
            <a:endParaRPr lang="de-DE" dirty="0"/>
          </a:p>
        </p:txBody>
      </p:sp>
      <p:pic>
        <p:nvPicPr>
          <p:cNvPr id="2051" name="Picture 3" descr="S:\Endura\Endura Powerpoint\Bilder für Powerpoint neu\symbole_vektor für Powerpoint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4220" y="7092000"/>
            <a:ext cx="2143140" cy="437789"/>
          </a:xfrm>
          <a:prstGeom prst="rect">
            <a:avLst/>
          </a:prstGeom>
          <a:noFill/>
        </p:spPr>
      </p:pic>
      <p:pic>
        <p:nvPicPr>
          <p:cNvPr id="7169" name="Picture 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096" y="280169"/>
            <a:ext cx="18859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platzhalter 17"/>
          <p:cNvSpPr>
            <a:spLocks noGrp="1"/>
          </p:cNvSpPr>
          <p:nvPr>
            <p:ph type="body" sz="quarter" idx="12"/>
          </p:nvPr>
        </p:nvSpPr>
        <p:spPr>
          <a:xfrm>
            <a:off x="5632452" y="2136775"/>
            <a:ext cx="4500594" cy="4572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Clr>
                <a:srgbClr val="A6CB55"/>
              </a:buClr>
              <a:buSzPct val="10000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  <a:lvl2pPr marL="182563" indent="-182563">
              <a:lnSpc>
                <a:spcPct val="114000"/>
              </a:lnSpc>
              <a:buClr>
                <a:srgbClr val="ACD24E"/>
              </a:buClr>
              <a:buFont typeface="Arial" pitchFamily="34" charset="0"/>
              <a:buChar char="•"/>
              <a:tabLst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2pPr>
            <a:lvl3pPr marL="357188" indent="-174625">
              <a:lnSpc>
                <a:spcPct val="114000"/>
              </a:lnSpc>
              <a:buSzPct val="80000"/>
              <a:buFont typeface="Arial" pitchFamily="34" charset="0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3pPr>
            <a:lvl4pPr>
              <a:buNone/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Erste Ebene</a:t>
            </a:r>
          </a:p>
          <a:p>
            <a:pPr lvl="2"/>
            <a:r>
              <a:rPr lang="de-DE" dirty="0" smtClean="0"/>
              <a:t>Zweite Ebene</a:t>
            </a:r>
          </a:p>
          <a:p>
            <a:pPr lvl="3"/>
            <a:endParaRPr lang="de-DE" dirty="0" smtClean="0"/>
          </a:p>
          <a:p>
            <a:pPr lvl="3"/>
            <a:endParaRPr lang="de-DE" dirty="0" smtClean="0"/>
          </a:p>
        </p:txBody>
      </p:sp>
      <p:sp>
        <p:nvSpPr>
          <p:cNvPr id="10" name="SmartArt-Platzhalter 9"/>
          <p:cNvSpPr>
            <a:spLocks noGrp="1"/>
          </p:cNvSpPr>
          <p:nvPr>
            <p:ph type="dgm" sz="quarter" idx="14"/>
          </p:nvPr>
        </p:nvSpPr>
        <p:spPr>
          <a:xfrm>
            <a:off x="631792" y="2137557"/>
            <a:ext cx="4357721" cy="4572806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m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 userDrawn="1"/>
        </p:nvSpPr>
        <p:spPr>
          <a:xfrm>
            <a:off x="0" y="7066779"/>
            <a:ext cx="10693400" cy="494484"/>
          </a:xfrm>
          <a:prstGeom prst="rect">
            <a:avLst/>
          </a:prstGeom>
          <a:solidFill>
            <a:srgbClr val="AF9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BA9A70"/>
              </a:solidFill>
            </a:endParaRP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423045"/>
            <a:ext cx="7215187" cy="929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 FÜR PRÄSENTATION HEADLINE AUCH ZWEIZEILIG MÖGLICH</a:t>
            </a:r>
            <a:endParaRPr lang="de-DE" dirty="0"/>
          </a:p>
        </p:txBody>
      </p:sp>
      <p:pic>
        <p:nvPicPr>
          <p:cNvPr id="2051" name="Picture 3" descr="S:\Endura\Endura Powerpoint\Bilder für Powerpoint neu\symbole_vektor für Powerpoint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4220" y="7092000"/>
            <a:ext cx="2143140" cy="437789"/>
          </a:xfrm>
          <a:prstGeom prst="rect">
            <a:avLst/>
          </a:prstGeom>
          <a:noFill/>
        </p:spPr>
      </p:pic>
      <p:pic>
        <p:nvPicPr>
          <p:cNvPr id="7169" name="Picture 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096" y="280169"/>
            <a:ext cx="18859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platzhalter 17"/>
          <p:cNvSpPr>
            <a:spLocks noGrp="1"/>
          </p:cNvSpPr>
          <p:nvPr>
            <p:ph type="body" sz="quarter" idx="12"/>
          </p:nvPr>
        </p:nvSpPr>
        <p:spPr>
          <a:xfrm>
            <a:off x="5632452" y="2136775"/>
            <a:ext cx="4500594" cy="4572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buClr>
                <a:srgbClr val="A6CB55"/>
              </a:buClr>
              <a:buSzPct val="10000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  <a:lvl2pPr marL="182563" indent="-182563">
              <a:lnSpc>
                <a:spcPct val="114000"/>
              </a:lnSpc>
              <a:buClr>
                <a:srgbClr val="ACD24E"/>
              </a:buClr>
              <a:buFont typeface="Arial" pitchFamily="34" charset="0"/>
              <a:buChar char="•"/>
              <a:tabLst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2pPr>
            <a:lvl3pPr marL="357188" indent="-174625">
              <a:lnSpc>
                <a:spcPct val="114000"/>
              </a:lnSpc>
              <a:buSzPct val="80000"/>
              <a:buFont typeface="Arial" pitchFamily="34" charset="0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3pPr>
            <a:lvl4pPr>
              <a:buNone/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Erste Ebene</a:t>
            </a:r>
          </a:p>
          <a:p>
            <a:pPr lvl="2"/>
            <a:r>
              <a:rPr lang="de-DE" dirty="0" smtClean="0"/>
              <a:t>Zweite Ebene</a:t>
            </a:r>
          </a:p>
          <a:p>
            <a:pPr lvl="3"/>
            <a:endParaRPr lang="de-DE" dirty="0" smtClean="0"/>
          </a:p>
          <a:p>
            <a:pPr lvl="3"/>
            <a:endParaRPr lang="de-DE" dirty="0" smtClean="0"/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4"/>
          </p:nvPr>
        </p:nvSpPr>
        <p:spPr>
          <a:xfrm>
            <a:off x="560354" y="2137557"/>
            <a:ext cx="4500596" cy="4572806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 userDrawn="1"/>
        </p:nvSpPr>
        <p:spPr>
          <a:xfrm>
            <a:off x="0" y="7066779"/>
            <a:ext cx="10693400" cy="494484"/>
          </a:xfrm>
          <a:prstGeom prst="rect">
            <a:avLst/>
          </a:prstGeom>
          <a:solidFill>
            <a:srgbClr val="AF9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BA9A70"/>
              </a:solidFill>
            </a:endParaRP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60354" y="423045"/>
            <a:ext cx="7215187" cy="929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 FÜR PRÄSENTATION HEADLINE AUCH ZWEIZEILIG MÖGLICH</a:t>
            </a:r>
            <a:endParaRPr lang="de-DE" dirty="0"/>
          </a:p>
        </p:txBody>
      </p:sp>
      <p:pic>
        <p:nvPicPr>
          <p:cNvPr id="2051" name="Picture 3" descr="S:\Endura\Endura Powerpoint\Bilder für Powerpoint neu\symbole_vektor für Powerpoint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4220" y="7092000"/>
            <a:ext cx="2143140" cy="437789"/>
          </a:xfrm>
          <a:prstGeom prst="rect">
            <a:avLst/>
          </a:prstGeom>
          <a:noFill/>
        </p:spPr>
      </p:pic>
      <p:pic>
        <p:nvPicPr>
          <p:cNvPr id="7169" name="Picture 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096" y="280169"/>
            <a:ext cx="18859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>
          <a:xfrm>
            <a:off x="560354" y="2136001"/>
            <a:ext cx="4071937" cy="457358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5703919" y="2136001"/>
            <a:ext cx="4071937" cy="457358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560354" y="5780895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HEADLINE PRÄSENTATIONSTITEL</a:t>
            </a:r>
          </a:p>
          <a:p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AUCH ZWEIZEILIG</a:t>
            </a:r>
            <a:endParaRPr lang="de-DE" sz="2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62" r:id="rId3"/>
    <p:sldLayoutId id="2147483667" r:id="rId4"/>
    <p:sldLayoutId id="2147483663" r:id="rId5"/>
    <p:sldLayoutId id="2147483660" r:id="rId6"/>
    <p:sldLayoutId id="2147483661" r:id="rId7"/>
    <p:sldLayoutId id="2147483665" r:id="rId8"/>
    <p:sldLayoutId id="2147483659" r:id="rId9"/>
    <p:sldLayoutId id="2147483664" r:id="rId10"/>
    <p:sldLayoutId id="2147483655" r:id="rId11"/>
    <p:sldLayoutId id="2147483652" r:id="rId12"/>
    <p:sldLayoutId id="2147483654" r:id="rId13"/>
    <p:sldLayoutId id="2147483656" r:id="rId14"/>
    <p:sldLayoutId id="2147483657" r:id="rId15"/>
    <p:sldLayoutId id="2147483658" r:id="rId16"/>
    <p:sldLayoutId id="2147483653" r:id="rId17"/>
    <p:sldLayoutId id="2147483669" r:id="rId18"/>
  </p:sldLayoutIdLst>
  <p:hf sldNum="0" hdr="0" ftr="0" dt="0"/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488916" y="6015859"/>
            <a:ext cx="8858312" cy="1077140"/>
          </a:xfrm>
        </p:spPr>
        <p:txBody>
          <a:bodyPr/>
          <a:lstStyle/>
          <a:p>
            <a:r>
              <a:rPr lang="de-DE" b="1" dirty="0" smtClean="0">
                <a:latin typeface="+mj-lt"/>
              </a:rPr>
              <a:t>Nahwärmeversorgung Merzhausen Sauermatten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88916" y="6031819"/>
            <a:ext cx="83582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800" dirty="0" smtClean="0"/>
          </a:p>
          <a:p>
            <a:endParaRPr lang="de-DE" sz="1800" dirty="0" smtClean="0"/>
          </a:p>
          <a:p>
            <a:r>
              <a:rPr lang="de-DE" sz="1600" dirty="0" smtClean="0"/>
              <a:t>Neue Chance für eine Nahwärmeversorgung im Gewinn Sauermatte</a:t>
            </a:r>
          </a:p>
        </p:txBody>
      </p:sp>
    </p:spTree>
    <p:extLst>
      <p:ext uri="{BB962C8B-B14F-4D97-AF65-F5344CB8AC3E}">
        <p14:creationId xmlns:p14="http://schemas.microsoft.com/office/powerpoint/2010/main" val="3074286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3600" dirty="0" smtClean="0"/>
              <a:t>Einmalige Kosten Vauban</a:t>
            </a:r>
            <a:endParaRPr lang="de-DE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84" y="1188343"/>
            <a:ext cx="5976664" cy="4186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0" y="5580831"/>
            <a:ext cx="8784976" cy="1312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3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95809" y="252239"/>
            <a:ext cx="7215187" cy="929463"/>
          </a:xfrm>
        </p:spPr>
        <p:txBody>
          <a:bodyPr/>
          <a:lstStyle/>
          <a:p>
            <a:r>
              <a:rPr lang="de-DE" sz="3600" dirty="0" smtClean="0"/>
              <a:t>Vergleich (brutto)</a:t>
            </a:r>
            <a:endParaRPr lang="de-DE" sz="3600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037792"/>
              </p:ext>
            </p:extLst>
          </p:nvPr>
        </p:nvGraphicFramePr>
        <p:xfrm>
          <a:off x="882204" y="972319"/>
          <a:ext cx="8293102" cy="1967840"/>
        </p:xfrm>
        <a:graphic>
          <a:graphicData uri="http://schemas.openxmlformats.org/drawingml/2006/table">
            <a:tbl>
              <a:tblPr/>
              <a:tblGrid>
                <a:gridCol w="1440160"/>
                <a:gridCol w="1872208"/>
                <a:gridCol w="832597"/>
                <a:gridCol w="789065"/>
                <a:gridCol w="789065"/>
                <a:gridCol w="789065"/>
                <a:gridCol w="789065"/>
                <a:gridCol w="789065"/>
                <a:gridCol w="202812"/>
              </a:tblGrid>
              <a:tr h="2286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 dirty="0">
                          <a:solidFill>
                            <a:srgbClr val="424242"/>
                          </a:solidFill>
                          <a:effectLst/>
                          <a:latin typeface="Verdana"/>
                        </a:rPr>
                        <a:t>bisheriger Tarif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424242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424242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424242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424242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424242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424242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424242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10 kW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30 kW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60 kW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100 kW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150 kW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544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sng" strike="noStrike" dirty="0">
                          <a:effectLst/>
                          <a:latin typeface="verdana"/>
                        </a:rPr>
                        <a:t>einmalig:</a:t>
                      </a:r>
                      <a:r>
                        <a:rPr lang="de-DE" sz="1100" b="1" i="0" u="none" strike="noStrike" dirty="0">
                          <a:effectLst/>
                          <a:latin typeface="verdana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>
                          <a:effectLst/>
                          <a:latin typeface="verdana"/>
                        </a:rPr>
                        <a:t>Anschlusskosten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in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7.499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12.198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16.925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22.542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29.563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sng" strike="noStrike" dirty="0">
                          <a:effectLst/>
                          <a:latin typeface="verdana"/>
                        </a:rPr>
                        <a:t>jährlich:</a:t>
                      </a:r>
                      <a:r>
                        <a:rPr lang="de-DE" sz="1100" b="1" i="0" u="none" strike="noStrike" dirty="0">
                          <a:effectLst/>
                          <a:latin typeface="verdana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>
                          <a:effectLst/>
                          <a:latin typeface="verdana"/>
                        </a:rPr>
                        <a:t>Grund- und Leistungspreis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>
                          <a:effectLst/>
                          <a:latin typeface="verdana"/>
                        </a:rPr>
                        <a:t>€ pro Jahr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603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1.228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1.701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2.731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4.019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6554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sng" strike="noStrike" dirty="0">
                          <a:effectLst/>
                          <a:latin typeface="verdana"/>
                        </a:rPr>
                        <a:t>nach Verbrauch: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>
                          <a:effectLst/>
                          <a:latin typeface="verdana"/>
                        </a:rPr>
                        <a:t>Arbeitspreis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€/kWh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0,0750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0,0750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0,0750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0,0750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0,0750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895362"/>
              </p:ext>
            </p:extLst>
          </p:nvPr>
        </p:nvGraphicFramePr>
        <p:xfrm>
          <a:off x="882202" y="3091792"/>
          <a:ext cx="8280922" cy="2132809"/>
        </p:xfrm>
        <a:graphic>
          <a:graphicData uri="http://schemas.openxmlformats.org/drawingml/2006/table">
            <a:tbl>
              <a:tblPr/>
              <a:tblGrid>
                <a:gridCol w="1425322"/>
                <a:gridCol w="1931154"/>
                <a:gridCol w="847216"/>
                <a:gridCol w="775577"/>
                <a:gridCol w="775577"/>
                <a:gridCol w="775577"/>
                <a:gridCol w="775577"/>
                <a:gridCol w="775577"/>
                <a:gridCol w="199345"/>
              </a:tblGrid>
              <a:tr h="2286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 dirty="0">
                          <a:solidFill>
                            <a:srgbClr val="424242"/>
                          </a:solidFill>
                          <a:effectLst/>
                          <a:latin typeface="Verdana"/>
                        </a:rPr>
                        <a:t> Nahwärmetarif Vauban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 dirty="0">
                          <a:solidFill>
                            <a:srgbClr val="424242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424242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424242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424242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424242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424242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424242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10 kW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30 kW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60 kW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100 kW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150 kW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02863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295263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sng" strike="noStrike" dirty="0">
                          <a:effectLst/>
                          <a:latin typeface="verdana"/>
                        </a:rPr>
                        <a:t>einmalig:</a:t>
                      </a:r>
                      <a:r>
                        <a:rPr lang="de-DE" sz="1100" b="1" i="0" u="none" strike="noStrike" dirty="0">
                          <a:effectLst/>
                          <a:latin typeface="verdana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 smtClean="0">
                          <a:effectLst/>
                          <a:latin typeface="verdana"/>
                        </a:rPr>
                        <a:t>Anschlusskosten </a:t>
                      </a:r>
                      <a:endParaRPr lang="de-DE" sz="1100" b="1" i="0" u="none" strike="noStrike" dirty="0"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 smtClean="0">
                          <a:effectLst/>
                          <a:latin typeface="verdana"/>
                        </a:rPr>
                        <a:t>in </a:t>
                      </a:r>
                      <a:r>
                        <a:rPr lang="de-DE" sz="1100" b="1" i="0" u="none" strike="noStrike" dirty="0">
                          <a:effectLst/>
                          <a:latin typeface="verdana"/>
                        </a:rPr>
                        <a:t>€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13.205 </a:t>
                      </a:r>
                      <a:endParaRPr lang="de-DE" sz="11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17.817    </a:t>
                      </a:r>
                      <a:endParaRPr lang="de-DE" sz="11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24.464    </a:t>
                      </a:r>
                      <a:endParaRPr lang="de-DE" sz="11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33.146 </a:t>
                      </a:r>
                      <a:endParaRPr lang="de-DE" sz="11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43.862 </a:t>
                      </a:r>
                      <a:endParaRPr lang="de-DE" sz="1100" b="1" i="0" u="none" strike="noStrike" kern="1200" dirty="0">
                        <a:solidFill>
                          <a:srgbClr val="FFFFFF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inkl. Übergabestationen zw. 3.500 und 9.000€</a:t>
                      </a:r>
                      <a:endParaRPr lang="de-DE" sz="1100" b="1" i="0" u="none" strike="noStrike" dirty="0"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de-DE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de-DE" sz="1100" b="1" i="0" u="none" strike="noStrike" dirty="0"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de-DE" sz="1100" b="1" i="0" u="none" strike="noStrike" dirty="0"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de-DE" sz="1100" b="1" i="0" u="none" strike="noStrike" dirty="0"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de-DE" sz="1100" b="1" i="0" u="none" strike="noStrike" dirty="0"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de-DE" sz="1100" b="1" i="0" u="none" strike="noStrike" dirty="0"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sng" strike="noStrike" dirty="0">
                          <a:effectLst/>
                          <a:latin typeface="verdana"/>
                        </a:rPr>
                        <a:t>jährlich:</a:t>
                      </a:r>
                      <a:r>
                        <a:rPr lang="de-DE" sz="1100" b="1" i="0" u="none" strike="noStrike" dirty="0">
                          <a:effectLst/>
                          <a:latin typeface="verdana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 smtClean="0">
                          <a:effectLst/>
                          <a:latin typeface="verdana"/>
                        </a:rPr>
                        <a:t>Grund- und</a:t>
                      </a:r>
                    </a:p>
                    <a:p>
                      <a:pPr algn="l" fontAlgn="ctr"/>
                      <a:r>
                        <a:rPr lang="de-DE" sz="1100" b="1" i="0" u="none" strike="noStrike" dirty="0" smtClean="0">
                          <a:effectLst/>
                          <a:latin typeface="verdana"/>
                        </a:rPr>
                        <a:t>Leistungspreis </a:t>
                      </a:r>
                      <a:endParaRPr lang="de-DE" sz="1100" b="1" i="0" u="none" strike="noStrike" dirty="0"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 smtClean="0">
                          <a:effectLst/>
                          <a:latin typeface="verdana"/>
                        </a:rPr>
                        <a:t>€ </a:t>
                      </a:r>
                      <a:r>
                        <a:rPr lang="de-DE" sz="1100" b="1" i="0" u="none" strike="noStrike" dirty="0">
                          <a:effectLst/>
                          <a:latin typeface="verdana"/>
                        </a:rPr>
                        <a:t>pro Jahr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647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1.940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3.660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5.955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8.823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26554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sng" strike="noStrike" dirty="0">
                          <a:effectLst/>
                          <a:latin typeface="verdana"/>
                        </a:rPr>
                        <a:t>nach Verbrauch: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 smtClean="0">
                          <a:effectLst/>
                          <a:latin typeface="verdana"/>
                        </a:rPr>
                        <a:t>Arbeitspreis </a:t>
                      </a:r>
                      <a:endParaRPr lang="de-DE" sz="1100" b="1" i="0" u="none" strike="noStrike" dirty="0"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 smtClean="0">
                          <a:effectLst/>
                          <a:latin typeface="verdana"/>
                        </a:rPr>
                        <a:t>€</a:t>
                      </a:r>
                      <a:r>
                        <a:rPr lang="de-DE" sz="1100" b="1" i="0" u="none" strike="noStrike" dirty="0">
                          <a:effectLst/>
                          <a:latin typeface="verdana"/>
                        </a:rPr>
                        <a:t>/kWh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0,0685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0,0685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0,0685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0,0685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0,0685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276958"/>
              </p:ext>
            </p:extLst>
          </p:nvPr>
        </p:nvGraphicFramePr>
        <p:xfrm>
          <a:off x="882204" y="5364807"/>
          <a:ext cx="8293102" cy="2111896"/>
        </p:xfrm>
        <a:graphic>
          <a:graphicData uri="http://schemas.openxmlformats.org/drawingml/2006/table">
            <a:tbl>
              <a:tblPr/>
              <a:tblGrid>
                <a:gridCol w="1440160"/>
                <a:gridCol w="1872208"/>
                <a:gridCol w="832597"/>
                <a:gridCol w="789065"/>
                <a:gridCol w="789065"/>
                <a:gridCol w="789065"/>
                <a:gridCol w="789065"/>
                <a:gridCol w="789065"/>
                <a:gridCol w="202812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 dirty="0">
                          <a:solidFill>
                            <a:srgbClr val="424242"/>
                          </a:solidFill>
                          <a:effectLst/>
                          <a:latin typeface="Verdana"/>
                        </a:rPr>
                        <a:t>Vergleich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424242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424242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424242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424242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424242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424242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424242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424242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10 kW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30 kW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60 kW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100 kW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150 kW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093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sng" strike="noStrike">
                          <a:effectLst/>
                          <a:latin typeface="verdana"/>
                        </a:rPr>
                        <a:t>einmalig:</a:t>
                      </a:r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>
                          <a:effectLst/>
                          <a:latin typeface="verdana"/>
                        </a:rPr>
                        <a:t>Anschlusskosten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>
                          <a:effectLst/>
                          <a:latin typeface="verdana"/>
                        </a:rPr>
                        <a:t>in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>
                          <a:effectLst/>
                          <a:latin typeface="verdana"/>
                        </a:rPr>
                        <a:t>76%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>
                          <a:effectLst/>
                          <a:latin typeface="verdana"/>
                        </a:rPr>
                        <a:t>46%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>
                          <a:effectLst/>
                          <a:latin typeface="verdana"/>
                        </a:rPr>
                        <a:t>45%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>
                          <a:effectLst/>
                          <a:latin typeface="verdana"/>
                        </a:rPr>
                        <a:t>47%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>
                          <a:effectLst/>
                          <a:latin typeface="verdana"/>
                        </a:rPr>
                        <a:t>48%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sng" strike="noStrike">
                          <a:effectLst/>
                          <a:latin typeface="verdana"/>
                        </a:rPr>
                        <a:t>jährlich:</a:t>
                      </a:r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Grund- und Leistungspreis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€ pro Jahr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>
                          <a:effectLst/>
                          <a:latin typeface="verdana"/>
                        </a:rPr>
                        <a:t>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>
                          <a:effectLst/>
                          <a:latin typeface="verdana"/>
                        </a:rPr>
                        <a:t>58%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>
                          <a:effectLst/>
                          <a:latin typeface="verdana"/>
                        </a:rPr>
                        <a:t>115%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>
                          <a:effectLst/>
                          <a:latin typeface="verdana"/>
                        </a:rPr>
                        <a:t>118%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>
                          <a:effectLst/>
                          <a:latin typeface="verdana"/>
                        </a:rPr>
                        <a:t>120%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6327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sng" strike="noStrike">
                          <a:effectLst/>
                          <a:latin typeface="verdana"/>
                        </a:rPr>
                        <a:t>nach Verbrauch: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Arbeitspreis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effectLst/>
                          <a:latin typeface="verdana"/>
                        </a:rPr>
                        <a:t>€/kWh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>
                          <a:effectLst/>
                          <a:latin typeface="verdana"/>
                        </a:rPr>
                        <a:t>-9%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>
                          <a:effectLst/>
                          <a:latin typeface="verdana"/>
                        </a:rPr>
                        <a:t>-9%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>
                          <a:effectLst/>
                          <a:latin typeface="verdana"/>
                        </a:rPr>
                        <a:t>-9%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>
                          <a:effectLst/>
                          <a:latin typeface="verdana"/>
                        </a:rPr>
                        <a:t>-9%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>
                          <a:effectLst/>
                          <a:latin typeface="verdana"/>
                        </a:rPr>
                        <a:t>-9%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 dirty="0"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27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906600"/>
              </p:ext>
            </p:extLst>
          </p:nvPr>
        </p:nvGraphicFramePr>
        <p:xfrm>
          <a:off x="162124" y="612279"/>
          <a:ext cx="10331825" cy="6721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90116" y="180231"/>
            <a:ext cx="8640960" cy="929463"/>
          </a:xfrm>
        </p:spPr>
        <p:txBody>
          <a:bodyPr/>
          <a:lstStyle/>
          <a:p>
            <a:r>
              <a:rPr lang="de-DE" sz="3600" dirty="0" smtClean="0"/>
              <a:t>Durchschnittskosten in €/kWh über 20 Jahre </a:t>
            </a:r>
            <a:r>
              <a:rPr lang="de-DE" sz="3600" u="sng" dirty="0" smtClean="0">
                <a:solidFill>
                  <a:schemeClr val="accent2">
                    <a:lumMod val="75000"/>
                  </a:schemeClr>
                </a:solidFill>
              </a:rPr>
              <a:t>mit Kostensteigerungen</a:t>
            </a:r>
            <a:endParaRPr lang="de-DE" sz="36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594172" y="5292799"/>
            <a:ext cx="4608512" cy="22684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Annahmen: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Kostensteigerungen</a:t>
            </a:r>
            <a:b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5% p.a. auf Arbeitspreis, 7% auf fossile Brennstoffe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2% auf Grund- und Leistungspreis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4% Verzinsung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Gebäudetyp mit 1.400 Vollaststunden</a:t>
            </a:r>
          </a:p>
        </p:txBody>
      </p:sp>
      <p:cxnSp>
        <p:nvCxnSpPr>
          <p:cNvPr id="5" name="Gerade Verbindung 4"/>
          <p:cNvCxnSpPr/>
          <p:nvPr/>
        </p:nvCxnSpPr>
        <p:spPr>
          <a:xfrm flipH="1">
            <a:off x="2682404" y="2772519"/>
            <a:ext cx="1728192" cy="0"/>
          </a:xfrm>
          <a:prstGeom prst="line">
            <a:avLst/>
          </a:prstGeom>
          <a:ln w="57150">
            <a:solidFill>
              <a:srgbClr val="A50B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 flipH="1">
            <a:off x="4562996" y="2844527"/>
            <a:ext cx="1728192" cy="0"/>
          </a:xfrm>
          <a:prstGeom prst="line">
            <a:avLst/>
          </a:prstGeom>
          <a:ln w="57150">
            <a:solidFill>
              <a:srgbClr val="A50B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 flipH="1">
            <a:off x="6498828" y="2844527"/>
            <a:ext cx="1728192" cy="0"/>
          </a:xfrm>
          <a:prstGeom prst="line">
            <a:avLst/>
          </a:prstGeom>
          <a:ln w="57150">
            <a:solidFill>
              <a:srgbClr val="A50B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flipH="1">
            <a:off x="8443044" y="2866586"/>
            <a:ext cx="1728192" cy="0"/>
          </a:xfrm>
          <a:prstGeom prst="line">
            <a:avLst/>
          </a:prstGeom>
          <a:ln w="57150">
            <a:solidFill>
              <a:srgbClr val="A50B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37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666180" y="1332359"/>
            <a:ext cx="9538304" cy="3168352"/>
          </a:xfrm>
        </p:spPr>
        <p:txBody>
          <a:bodyPr/>
          <a:lstStyle/>
          <a:p>
            <a:r>
              <a:rPr lang="de-DE" sz="2800" dirty="0" smtClean="0"/>
              <a:t>Tarif alt: 		</a:t>
            </a:r>
          </a:p>
          <a:p>
            <a:r>
              <a:rPr lang="de-DE" sz="2800" dirty="0"/>
              <a:t>	</a:t>
            </a:r>
            <a:r>
              <a:rPr lang="de-DE" sz="2800" dirty="0" smtClean="0"/>
              <a:t>	90% Hackschnitzel</a:t>
            </a:r>
          </a:p>
          <a:p>
            <a:r>
              <a:rPr lang="de-DE" sz="2800" dirty="0"/>
              <a:t>	</a:t>
            </a:r>
            <a:r>
              <a:rPr lang="de-DE" sz="2800" dirty="0" smtClean="0"/>
              <a:t>	10% Gas</a:t>
            </a:r>
          </a:p>
          <a:p>
            <a:endParaRPr lang="de-DE" sz="2800" dirty="0" smtClean="0"/>
          </a:p>
          <a:p>
            <a:r>
              <a:rPr lang="de-DE" sz="2800" dirty="0" smtClean="0"/>
              <a:t>Tarif Vauban:		</a:t>
            </a:r>
          </a:p>
          <a:p>
            <a:r>
              <a:rPr lang="de-DE" sz="2800" dirty="0" smtClean="0"/>
              <a:t>		38% Gas</a:t>
            </a:r>
          </a:p>
          <a:p>
            <a:r>
              <a:rPr lang="de-DE" sz="2800" dirty="0" smtClean="0"/>
              <a:t>		57% Hackschnitzel</a:t>
            </a:r>
          </a:p>
          <a:p>
            <a:r>
              <a:rPr lang="de-DE" sz="2800" dirty="0" smtClean="0"/>
              <a:t>		5% Erzeugerpreise gewerblich, elektr. Strom</a:t>
            </a:r>
          </a:p>
          <a:p>
            <a:endParaRPr lang="de-DE" sz="2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0156" y="423045"/>
            <a:ext cx="7992888" cy="929463"/>
          </a:xfrm>
        </p:spPr>
        <p:txBody>
          <a:bodyPr/>
          <a:lstStyle/>
          <a:p>
            <a:r>
              <a:rPr lang="de-DE" sz="3600" dirty="0" smtClean="0"/>
              <a:t>Vergleich Preisanpassungen Arbeitspreis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29078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4780763"/>
            <a:ext cx="10693400" cy="2780500"/>
          </a:xfrm>
          <a:prstGeom prst="rect">
            <a:avLst/>
          </a:prstGeom>
          <a:solidFill>
            <a:srgbClr val="AF9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              </a:t>
            </a:r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7938988" y="5292799"/>
            <a:ext cx="2357454" cy="2143140"/>
          </a:xfrm>
        </p:spPr>
        <p:txBody>
          <a:bodyPr/>
          <a:lstStyle/>
          <a:p>
            <a:pPr lvl="0"/>
            <a:r>
              <a:rPr lang="de-DE" b="1" dirty="0" smtClean="0"/>
              <a:t>endura kommunal GmbH</a:t>
            </a:r>
          </a:p>
          <a:p>
            <a:pPr lvl="0"/>
            <a:r>
              <a:rPr lang="de-DE" dirty="0" smtClean="0"/>
              <a:t>Solar Info Center</a:t>
            </a:r>
          </a:p>
          <a:p>
            <a:pPr lvl="0"/>
            <a:r>
              <a:rPr lang="de-DE" dirty="0" smtClean="0"/>
              <a:t>Emmy-Noether-Str. 2</a:t>
            </a:r>
          </a:p>
          <a:p>
            <a:pPr lvl="0"/>
            <a:r>
              <a:rPr lang="de-DE" dirty="0" smtClean="0"/>
              <a:t>79110 Freiburg, Germany</a:t>
            </a:r>
          </a:p>
          <a:p>
            <a:pPr lvl="0"/>
            <a:r>
              <a:rPr lang="de-DE" dirty="0" smtClean="0"/>
              <a:t>Tel. +49 761 386 90 980</a:t>
            </a:r>
          </a:p>
          <a:p>
            <a:pPr lvl="0">
              <a:defRPr/>
            </a:pPr>
            <a:r>
              <a:rPr lang="de-DE" dirty="0" smtClean="0"/>
              <a:t>Fax +49 761 386 90 989</a:t>
            </a:r>
          </a:p>
          <a:p>
            <a:pPr lvl="0">
              <a:defRPr/>
            </a:pPr>
            <a:r>
              <a:rPr lang="de-DE" dirty="0" smtClean="0"/>
              <a:t>info@endura-kommunal.de</a:t>
            </a:r>
          </a:p>
          <a:p>
            <a:pPr lvl="0">
              <a:defRPr/>
            </a:pPr>
            <a:r>
              <a:rPr lang="de-DE" b="1" dirty="0" smtClean="0"/>
              <a:t>www.endura-kommunal.de</a:t>
            </a:r>
          </a:p>
          <a:p>
            <a:pPr lvl="0"/>
            <a:endParaRPr lang="de-DE" dirty="0" smtClean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31792" y="5137953"/>
            <a:ext cx="7235188" cy="1643062"/>
          </a:xfrm>
        </p:spPr>
        <p:txBody>
          <a:bodyPr/>
          <a:lstStyle/>
          <a:p>
            <a:r>
              <a:rPr lang="de-DE" sz="2800" b="1" dirty="0" smtClean="0"/>
              <a:t>Nahwärmenetz Merzhausen Sauermatten</a:t>
            </a:r>
          </a:p>
          <a:p>
            <a:endParaRPr lang="de-DE" sz="1600" b="1" dirty="0"/>
          </a:p>
          <a:p>
            <a:endParaRPr lang="de-DE" sz="1600" b="1" dirty="0"/>
          </a:p>
          <a:p>
            <a:r>
              <a:rPr lang="de-DE" sz="1600" b="1" dirty="0" smtClean="0"/>
              <a:t>Kontaktdaten</a:t>
            </a:r>
            <a:r>
              <a:rPr lang="de-DE" sz="1600" b="1" dirty="0"/>
              <a:t>:</a:t>
            </a:r>
          </a:p>
          <a:p>
            <a:r>
              <a:rPr lang="de-DE" sz="1600" dirty="0"/>
              <a:t>Rolf Pfeifer</a:t>
            </a:r>
            <a:br>
              <a:rPr lang="de-DE" sz="1600" dirty="0"/>
            </a:br>
            <a:r>
              <a:rPr lang="de-DE" sz="1600" dirty="0" smtClean="0"/>
              <a:t>Dipl.-Ing</a:t>
            </a:r>
            <a:r>
              <a:rPr lang="de-DE" sz="1600" dirty="0"/>
              <a:t>. (FH)</a:t>
            </a:r>
          </a:p>
          <a:p>
            <a:r>
              <a:rPr lang="de-DE" sz="1600" dirty="0"/>
              <a:t>rp@endura-kommunal.de</a:t>
            </a:r>
          </a:p>
        </p:txBody>
      </p:sp>
    </p:spTree>
    <p:extLst>
      <p:ext uri="{BB962C8B-B14F-4D97-AF65-F5344CB8AC3E}">
        <p14:creationId xmlns:p14="http://schemas.microsoft.com/office/powerpoint/2010/main" val="3073005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9036609"/>
              </p:ext>
            </p:extLst>
          </p:nvPr>
        </p:nvGraphicFramePr>
        <p:xfrm>
          <a:off x="-53900" y="180231"/>
          <a:ext cx="10589560" cy="7250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90116" y="180231"/>
            <a:ext cx="8712968" cy="929463"/>
          </a:xfrm>
        </p:spPr>
        <p:txBody>
          <a:bodyPr/>
          <a:lstStyle/>
          <a:p>
            <a:r>
              <a:rPr lang="de-DE" sz="3600" dirty="0" smtClean="0"/>
              <a:t>Durchschnittskosten in €/kWh über 20 Jahre</a:t>
            </a:r>
            <a:br>
              <a:rPr lang="de-DE" sz="3600" dirty="0" smtClean="0"/>
            </a:br>
            <a:r>
              <a:rPr lang="de-DE" sz="3600" u="sng" dirty="0" smtClean="0">
                <a:solidFill>
                  <a:schemeClr val="tx1"/>
                </a:solidFill>
              </a:rPr>
              <a:t>ohne Kostensteigerungen</a:t>
            </a:r>
            <a:endParaRPr lang="de-DE" sz="3600" u="sng" dirty="0">
              <a:solidFill>
                <a:schemeClr val="tx1"/>
              </a:solidFill>
            </a:endParaRPr>
          </a:p>
        </p:txBody>
      </p:sp>
      <p:cxnSp>
        <p:nvCxnSpPr>
          <p:cNvPr id="7" name="Gerade Verbindung 6"/>
          <p:cNvCxnSpPr/>
          <p:nvPr/>
        </p:nvCxnSpPr>
        <p:spPr>
          <a:xfrm flipH="1">
            <a:off x="738188" y="2268463"/>
            <a:ext cx="1728192" cy="0"/>
          </a:xfrm>
          <a:prstGeom prst="line">
            <a:avLst/>
          </a:prstGeom>
          <a:ln w="57150">
            <a:solidFill>
              <a:srgbClr val="A50B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flipH="1">
            <a:off x="2754412" y="2502221"/>
            <a:ext cx="1728192" cy="0"/>
          </a:xfrm>
          <a:prstGeom prst="line">
            <a:avLst/>
          </a:prstGeom>
          <a:ln w="57150">
            <a:solidFill>
              <a:srgbClr val="A50B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>
            <a:off x="4770636" y="2625824"/>
            <a:ext cx="1728192" cy="0"/>
          </a:xfrm>
          <a:prstGeom prst="line">
            <a:avLst/>
          </a:prstGeom>
          <a:ln w="57150">
            <a:solidFill>
              <a:srgbClr val="A50B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H="1">
            <a:off x="6786860" y="2646772"/>
            <a:ext cx="1728192" cy="0"/>
          </a:xfrm>
          <a:prstGeom prst="line">
            <a:avLst/>
          </a:prstGeom>
          <a:ln w="57150">
            <a:solidFill>
              <a:srgbClr val="A50B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H="1">
            <a:off x="8659068" y="2700511"/>
            <a:ext cx="1728192" cy="0"/>
          </a:xfrm>
          <a:prstGeom prst="line">
            <a:avLst/>
          </a:prstGeom>
          <a:ln w="57150">
            <a:solidFill>
              <a:srgbClr val="A50B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92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882204" y="1707373"/>
            <a:ext cx="9322280" cy="45021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sz="3600" dirty="0"/>
              <a:t>Was ist bisher </a:t>
            </a:r>
            <a:r>
              <a:rPr lang="de-DE" sz="3600" dirty="0" smtClean="0"/>
              <a:t>geschehen?</a:t>
            </a:r>
            <a:endParaRPr lang="de-DE" sz="3600" dirty="0"/>
          </a:p>
          <a:p>
            <a:pPr marL="514350" indent="-514350">
              <a:buFont typeface="+mj-lt"/>
              <a:buAutoNum type="arabicPeriod"/>
            </a:pPr>
            <a:r>
              <a:rPr lang="de-DE" sz="3600" dirty="0" smtClean="0"/>
              <a:t>Warum </a:t>
            </a:r>
            <a:r>
              <a:rPr lang="de-DE" sz="3600" dirty="0"/>
              <a:t>konnte </a:t>
            </a:r>
            <a:r>
              <a:rPr lang="de-DE" sz="3600" dirty="0" smtClean="0"/>
              <a:t>das Projekt nicht</a:t>
            </a:r>
            <a:br>
              <a:rPr lang="de-DE" sz="3600" dirty="0" smtClean="0"/>
            </a:br>
            <a:r>
              <a:rPr lang="de-DE" sz="3600" dirty="0" smtClean="0"/>
              <a:t>wie </a:t>
            </a:r>
            <a:r>
              <a:rPr lang="de-DE" sz="3600" dirty="0"/>
              <a:t>geplant umgesetzt werden?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600" dirty="0" smtClean="0"/>
              <a:t>Was </a:t>
            </a:r>
            <a:r>
              <a:rPr lang="de-DE" sz="3600" dirty="0"/>
              <a:t>hat sich geändert?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3600" dirty="0" smtClean="0"/>
              <a:t>Inhalt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947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738188" y="1707373"/>
            <a:ext cx="9466296" cy="450215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DE" sz="3600" dirty="0" smtClean="0"/>
              <a:t>Datenerhebung</a:t>
            </a:r>
            <a:endParaRPr lang="de-DE" sz="3600" dirty="0"/>
          </a:p>
          <a:p>
            <a:pPr marL="342900" indent="-342900">
              <a:buFont typeface="Arial" pitchFamily="34" charset="0"/>
              <a:buChar char="•"/>
            </a:pPr>
            <a:r>
              <a:rPr lang="de-DE" sz="3600" dirty="0" smtClean="0"/>
              <a:t>Mehrere Bürgerversammlungen</a:t>
            </a:r>
            <a:endParaRPr lang="de-DE" sz="3600" dirty="0"/>
          </a:p>
          <a:p>
            <a:pPr marL="342900" indent="-342900">
              <a:buFont typeface="Arial" pitchFamily="34" charset="0"/>
              <a:buChar char="•"/>
            </a:pPr>
            <a:r>
              <a:rPr lang="de-DE" sz="3600" dirty="0" smtClean="0"/>
              <a:t>Individuelle Beratungsgespräche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3600" dirty="0" smtClean="0"/>
              <a:t>Eigentümerversammlungen</a:t>
            </a:r>
            <a:endParaRPr lang="de-DE" sz="3600" dirty="0"/>
          </a:p>
          <a:p>
            <a:pPr marL="342900" indent="-342900">
              <a:buFont typeface="Arial" pitchFamily="34" charset="0"/>
              <a:buChar char="•"/>
            </a:pPr>
            <a:r>
              <a:rPr lang="de-DE" sz="3600" dirty="0" smtClean="0"/>
              <a:t>Vergleichsangebote</a:t>
            </a:r>
            <a:endParaRPr lang="de-DE" sz="36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94172" y="540271"/>
            <a:ext cx="7215187" cy="929463"/>
          </a:xfrm>
        </p:spPr>
        <p:txBody>
          <a:bodyPr/>
          <a:lstStyle/>
          <a:p>
            <a:r>
              <a:rPr lang="de-DE" sz="3600" dirty="0"/>
              <a:t>Was bisher </a:t>
            </a:r>
            <a:r>
              <a:rPr lang="de-DE" sz="3600" dirty="0" smtClean="0"/>
              <a:t>geschah!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87964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738188" y="1707373"/>
            <a:ext cx="9466296" cy="450215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DE" sz="3600" dirty="0" smtClean="0"/>
              <a:t>Schwerpunkt Holzhackschnitzel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3600" dirty="0" smtClean="0"/>
              <a:t>Heizzentrale „In den Sauermatten“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3600" dirty="0" smtClean="0"/>
              <a:t>Privilegierte Beteiligung der Gemeinde an Betreibergesellschaft für Transparenz</a:t>
            </a:r>
          </a:p>
          <a:p>
            <a:endParaRPr lang="de-DE" sz="36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3600" dirty="0" smtClean="0"/>
              <a:t>Bisherige Konzeption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77662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ihandform 4"/>
          <p:cNvSpPr/>
          <p:nvPr/>
        </p:nvSpPr>
        <p:spPr>
          <a:xfrm>
            <a:off x="8647199" y="1836107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4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738188" y="1836415"/>
            <a:ext cx="9466296" cy="450215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800" dirty="0" smtClean="0"/>
              <a:t>Bewerbung in „</a:t>
            </a:r>
            <a:r>
              <a:rPr lang="de-DE" sz="2800" b="1" dirty="0" smtClean="0"/>
              <a:t>Bestandsgebiet</a:t>
            </a:r>
            <a:r>
              <a:rPr lang="de-DE" sz="2800" dirty="0" smtClean="0"/>
              <a:t>“ grundsätzlich sehr schwierig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800" dirty="0" smtClean="0"/>
              <a:t>langwierige Entscheidungsprozesse, da viele </a:t>
            </a:r>
            <a:r>
              <a:rPr lang="de-DE" sz="2800" b="1" dirty="0" smtClean="0"/>
              <a:t>Eigentümergesellschaften</a:t>
            </a:r>
            <a:endParaRPr lang="de-DE" sz="2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de-DE" sz="2800" dirty="0" smtClean="0"/>
              <a:t>offene </a:t>
            </a:r>
            <a:r>
              <a:rPr lang="de-DE" sz="2800" b="1" dirty="0"/>
              <a:t>Betreiberfrage</a:t>
            </a:r>
            <a:r>
              <a:rPr lang="de-DE" sz="2800" dirty="0"/>
              <a:t> war für viele ein Problem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800" dirty="0" smtClean="0"/>
              <a:t>geplante </a:t>
            </a:r>
            <a:r>
              <a:rPr lang="de-DE" sz="2800" b="1" dirty="0"/>
              <a:t>Kooperation</a:t>
            </a:r>
            <a:r>
              <a:rPr lang="de-DE" sz="2800" dirty="0"/>
              <a:t> mit der SAG kam nicht zum T</a:t>
            </a:r>
            <a:r>
              <a:rPr lang="de-DE" sz="2800" dirty="0" smtClean="0"/>
              <a:t>ragen</a:t>
            </a:r>
          </a:p>
          <a:p>
            <a:pPr marL="342900" indent="-342900">
              <a:buFont typeface="Arial" pitchFamily="34" charset="0"/>
              <a:buChar char="•"/>
            </a:pPr>
            <a:endParaRPr lang="de-DE" sz="2800" dirty="0" smtClean="0"/>
          </a:p>
          <a:p>
            <a:r>
              <a:rPr lang="de-DE" sz="2800" dirty="0" smtClean="0">
                <a:sym typeface="Wingdings" pitchFamily="2" charset="2"/>
              </a:rPr>
              <a:t></a:t>
            </a:r>
            <a:r>
              <a:rPr lang="de-DE" sz="2800" dirty="0" smtClean="0"/>
              <a:t>Bau einer </a:t>
            </a:r>
            <a:r>
              <a:rPr lang="de-DE" sz="2800" b="1" dirty="0" smtClean="0"/>
              <a:t>eigenen Heizzentrale zu teuer</a:t>
            </a:r>
          </a:p>
          <a:p>
            <a:r>
              <a:rPr lang="de-DE" sz="2800" dirty="0" smtClean="0">
                <a:sym typeface="Wingdings" pitchFamily="2" charset="2"/>
              </a:rPr>
              <a:t></a:t>
            </a:r>
            <a:r>
              <a:rPr lang="de-DE" sz="2800" dirty="0" smtClean="0"/>
              <a:t>Verstrichene </a:t>
            </a:r>
            <a:r>
              <a:rPr lang="de-DE" sz="2800" dirty="0"/>
              <a:t>Fristen / bestehende Verträge nicht mehr gültig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60388" y="423045"/>
            <a:ext cx="7954664" cy="929463"/>
          </a:xfrm>
        </p:spPr>
        <p:txBody>
          <a:bodyPr/>
          <a:lstStyle/>
          <a:p>
            <a:r>
              <a:rPr lang="de-DE" sz="3600" dirty="0"/>
              <a:t>Warum konnte </a:t>
            </a:r>
            <a:r>
              <a:rPr lang="de-DE" sz="3600" dirty="0" smtClean="0"/>
              <a:t>die ursprüngliche </a:t>
            </a:r>
            <a:r>
              <a:rPr lang="de-DE" sz="3600" dirty="0"/>
              <a:t>Konzeption nicht umgesetzt werden?</a:t>
            </a:r>
          </a:p>
        </p:txBody>
      </p:sp>
    </p:spTree>
    <p:extLst>
      <p:ext uri="{BB962C8B-B14F-4D97-AF65-F5344CB8AC3E}">
        <p14:creationId xmlns:p14="http://schemas.microsoft.com/office/powerpoint/2010/main" val="292864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738188" y="1707373"/>
            <a:ext cx="9466296" cy="450215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DE" sz="3200" dirty="0" smtClean="0"/>
              <a:t>Initiative des Bürgermeisters Herrn Ante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3200" dirty="0" smtClean="0"/>
              <a:t>Verzicht auf eigene Heizzentrale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3200" dirty="0" smtClean="0"/>
              <a:t>Lieferung der Wärme aus Vauban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3200" dirty="0" smtClean="0"/>
              <a:t>Konditionen wie in Vauban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3200" dirty="0" smtClean="0"/>
              <a:t>Wärmeübergabestation: Kunden wählen aus und beschaffen diese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3600" dirty="0" smtClean="0"/>
              <a:t>Die Idee / Änderungen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34446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666180" y="1116335"/>
            <a:ext cx="8572502" cy="4502150"/>
          </a:xfrm>
        </p:spPr>
        <p:txBody>
          <a:bodyPr/>
          <a:lstStyle/>
          <a:p>
            <a:r>
              <a:rPr lang="de-DE" dirty="0" smtClean="0"/>
              <a:t>Einmalig:	  Anschlusskosten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Laufend:	 Grundpreis (€) und Arbeitspreis (€/kWh)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3600" dirty="0" smtClean="0"/>
              <a:t>Bisheriges Angebot Kosten</a:t>
            </a:r>
            <a:endParaRPr lang="de-DE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04" y="1692399"/>
            <a:ext cx="8666984" cy="122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25" y="3132559"/>
            <a:ext cx="8172478" cy="83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92" y="4860751"/>
            <a:ext cx="843274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25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3600" dirty="0" smtClean="0"/>
              <a:t>Laufende Kosten Vauban</a:t>
            </a:r>
            <a:endParaRPr lang="de-DE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84" y="1404367"/>
            <a:ext cx="6408712" cy="5105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27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el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>
          <a:defRPr sz="11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emo Gespräch" ma:contentTypeID="0x01010067852C75653BCE4ABFB5B8033F88D86B0011543D3A83891544853737916E0F6652" ma:contentTypeVersion="23" ma:contentTypeDescription="Erfassung von wichtigen Gespächsinhalten für ein Projekt" ma:contentTypeScope="" ma:versionID="1e0de316b565c29dcd9fd4e6d759f147">
  <xsd:schema xmlns:xsd="http://www.w3.org/2001/XMLSchema" xmlns:xs="http://www.w3.org/2001/XMLSchema" xmlns:p="http://schemas.microsoft.com/office/2006/metadata/properties" xmlns:ns2="d7788353-2dce-4c0a-b3c6-30fd7b51965d" xmlns:ns3="bc0f01c6-17f0-454e-9407-e9645b8f83dc" targetNamespace="http://schemas.microsoft.com/office/2006/metadata/properties" ma:root="true" ma:fieldsID="c635cb6e773c6c1f6b0c7558908fe1dd" ns2:_="" ns3:_="">
    <xsd:import namespace="d7788353-2dce-4c0a-b3c6-30fd7b51965d"/>
    <xsd:import namespace="bc0f01c6-17f0-454e-9407-e9645b8f83dc"/>
    <xsd:element name="properties">
      <xsd:complexType>
        <xsd:sequence>
          <xsd:element name="documentManagement">
            <xsd:complexType>
              <xsd:all>
                <xsd:element ref="ns2:Betreff" minOccurs="0"/>
                <xsd:element ref="ns2:Textk_x00f6_rper" minOccurs="0"/>
                <xsd:element ref="ns3:Projektablage" minOccurs="0"/>
                <xsd:element ref="ns3:Auftragsbezeichnung" minOccurs="0"/>
                <xsd:element ref="ns3:Phase" minOccurs="0"/>
                <xsd:element ref="ns2:Wissen" minOccurs="0"/>
                <xsd:element ref="ns2:Kennu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88353-2dce-4c0a-b3c6-30fd7b51965d" elementFormDefault="qualified">
    <xsd:import namespace="http://schemas.microsoft.com/office/2006/documentManagement/types"/>
    <xsd:import namespace="http://schemas.microsoft.com/office/infopath/2007/PartnerControls"/>
    <xsd:element name="Betreff" ma:index="8" nillable="true" ma:displayName="Betreff" ma:internalName="Betreff">
      <xsd:simpleType>
        <xsd:restriction base="dms:Text">
          <xsd:maxLength value="255"/>
        </xsd:restriction>
      </xsd:simpleType>
    </xsd:element>
    <xsd:element name="Textk_x00f6_rper" ma:index="9" nillable="true" ma:displayName="Textkörper" ma:internalName="Textk_x00f6_rper">
      <xsd:simpleType>
        <xsd:restriction base="dms:Note">
          <xsd:maxLength value="255"/>
        </xsd:restriction>
      </xsd:simpleType>
    </xsd:element>
    <xsd:element name="Wissen" ma:index="13" nillable="true" ma:displayName="Wissen" ma:list="{b2766423-88ca-420b-b05d-c1e0952b9e9b}" ma:internalName="Wissen" ma:showField="Wissensbereich">
      <xsd:simpleType>
        <xsd:restriction base="dms:Lookup"/>
      </xsd:simpleType>
    </xsd:element>
    <xsd:element name="Kennung" ma:index="14" nillable="true" ma:displayName="Kennung" ma:internalName="Kennun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0f01c6-17f0-454e-9407-e9645b8f83dc" elementFormDefault="qualified">
    <xsd:import namespace="http://schemas.microsoft.com/office/2006/documentManagement/types"/>
    <xsd:import namespace="http://schemas.microsoft.com/office/infopath/2007/PartnerControls"/>
    <xsd:element name="Projektablage" ma:index="10" nillable="true" ma:displayName="Projektablage" ma:internalName="Projektablage">
      <xsd:simpleType>
        <xsd:restriction base="dms:Text">
          <xsd:maxLength value="255"/>
        </xsd:restriction>
      </xsd:simpleType>
    </xsd:element>
    <xsd:element name="Auftragsbezeichnung" ma:index="11" nillable="true" ma:displayName="Auftragsbezeichnung" ma:list="{8895aeaa-df70-424e-80ed-78b9b0e0e0d2}" ma:internalName="Auftragsbezeichnung" ma:readOnly="false" ma:showField="Auftrag" ma:web="bc0f01c6-17f0-454e-9407-e9645b8f83dc">
      <xsd:simpleType>
        <xsd:restriction base="dms:Lookup"/>
      </xsd:simpleType>
    </xsd:element>
    <xsd:element name="Phase" ma:index="12" nillable="true" ma:displayName="Projektphase" ma:description="In welcher Phase steht das Projekt?" ma:internalName="Pha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ftragsbezeichnung xmlns="bc0f01c6-17f0-454e-9407-e9645b8f83dc" xsi:nil="true"/>
    <Kennung xmlns="d7788353-2dce-4c0a-b3c6-30fd7b51965d" xsi:nil="true"/>
    <Projektablage xmlns="bc0f01c6-17f0-454e-9407-e9645b8f83dc" xsi:nil="true"/>
    <Betreff xmlns="d7788353-2dce-4c0a-b3c6-30fd7b51965d" xsi:nil="true"/>
    <Phase xmlns="bc0f01c6-17f0-454e-9407-e9645b8f83dc" xsi:nil="true"/>
    <Textk_x00f6_rper xmlns="d7788353-2dce-4c0a-b3c6-30fd7b51965d" xsi:nil="true"/>
    <Wissen xmlns="d7788353-2dce-4c0a-b3c6-30fd7b51965d" xsi:nil="true"/>
  </documentManagement>
</p:properties>
</file>

<file path=customXml/itemProps1.xml><?xml version="1.0" encoding="utf-8"?>
<ds:datastoreItem xmlns:ds="http://schemas.openxmlformats.org/officeDocument/2006/customXml" ds:itemID="{9CBE601D-AE3B-4BF7-A263-B2B61B394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788353-2dce-4c0a-b3c6-30fd7b51965d"/>
    <ds:schemaRef ds:uri="bc0f01c6-17f0-454e-9407-e9645b8f83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54A156-14CE-4090-8F47-53B8806CF7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4B27D9-FE40-404F-BF07-A30A868BCCF3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bc0f01c6-17f0-454e-9407-e9645b8f83dc"/>
    <ds:schemaRef ds:uri="d7788353-2dce-4c0a-b3c6-30fd7b51965d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Office PowerPoint</Application>
  <PresentationFormat>Benutzerdefiniert</PresentationFormat>
  <Paragraphs>313</Paragraphs>
  <Slides>15</Slides>
  <Notes>3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Titel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JANDA+ROSCHER GmbH &amp; Co. KG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PRÄSENTATIONSTITEL</dc:title>
  <dc:creator>zehrfeldt</dc:creator>
  <cp:lastModifiedBy>Ante Christian</cp:lastModifiedBy>
  <cp:revision>769</cp:revision>
  <cp:lastPrinted>2012-04-02T11:56:15Z</cp:lastPrinted>
  <dcterms:created xsi:type="dcterms:W3CDTF">2008-12-05T13:26:46Z</dcterms:created>
  <dcterms:modified xsi:type="dcterms:W3CDTF">2013-04-15T15:03:05Z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0x01010067852C75653BCE4ABFB5B8033F88D86B0011543D3A83891544853737916E0F6652</vt:lpwstr>
  </property>
</Properties>
</file>